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9" r:id="rId5"/>
    <p:sldId id="262" r:id="rId6"/>
    <p:sldId id="258" r:id="rId7"/>
    <p:sldId id="263" r:id="rId8"/>
    <p:sldId id="287" r:id="rId9"/>
    <p:sldId id="264" r:id="rId10"/>
    <p:sldId id="266" r:id="rId11"/>
    <p:sldId id="265" r:id="rId12"/>
    <p:sldId id="268" r:id="rId13"/>
    <p:sldId id="267" r:id="rId14"/>
    <p:sldId id="269" r:id="rId15"/>
    <p:sldId id="285" r:id="rId16"/>
    <p:sldId id="286" r:id="rId17"/>
    <p:sldId id="290" r:id="rId18"/>
    <p:sldId id="270" r:id="rId19"/>
    <p:sldId id="271" r:id="rId20"/>
    <p:sldId id="272" r:id="rId21"/>
    <p:sldId id="274" r:id="rId22"/>
    <p:sldId id="288" r:id="rId23"/>
    <p:sldId id="291" r:id="rId24"/>
    <p:sldId id="292" r:id="rId25"/>
    <p:sldId id="294" r:id="rId26"/>
    <p:sldId id="296" r:id="rId27"/>
    <p:sldId id="297" r:id="rId28"/>
    <p:sldId id="273" r:id="rId29"/>
    <p:sldId id="275" r:id="rId30"/>
    <p:sldId id="298" r:id="rId31"/>
    <p:sldId id="299" r:id="rId32"/>
    <p:sldId id="276" r:id="rId33"/>
    <p:sldId id="278" r:id="rId34"/>
    <p:sldId id="277" r:id="rId35"/>
    <p:sldId id="279" r:id="rId36"/>
    <p:sldId id="280" r:id="rId37"/>
    <p:sldId id="284" r:id="rId38"/>
    <p:sldId id="281" r:id="rId39"/>
    <p:sldId id="283" r:id="rId40"/>
    <p:sldId id="28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84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9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7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5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0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3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0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57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3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0844A-0370-41E6-9DEA-E4C199CBBB64}" type="datetimeFigureOut">
              <a:rPr lang="ko-KR" altLang="en-US" smtClean="0"/>
              <a:t>2018-08-28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29239-7586-4DE4-8F7B-049DFA3ABB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5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ko.wikipedia.org/wiki/%EC%A7%80%EB%8F%84_%ED%95%99%EC%8A%B5" TargetMode="External"/><Relationship Id="rId7" Type="http://schemas.openxmlformats.org/officeDocument/2006/relationships/hyperlink" Target="https://ko.wikipedia.org/wiki/%EC%A7%80%EC%8B%9D_%EB%B0%9C%EA%B2%AC" TargetMode="External"/><Relationship Id="rId2" Type="http://schemas.openxmlformats.org/officeDocument/2006/relationships/hyperlink" Target="https://ko.wikipedia.org/w/index.php?title=%EC%95%84%EC%84%9C_%EC%82%AC%EB%AC%B4%EC%97%98&amp;action=edit&amp;redlink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B%8D%B0%EC%9D%B4%ED%84%B0%EB%B2%A0%EC%9D%B4%EC%8A%A4" TargetMode="External"/><Relationship Id="rId5" Type="http://schemas.openxmlformats.org/officeDocument/2006/relationships/hyperlink" Target="https://ko.wikipedia.org/w/index.php?title=%EC%98%88%EC%B8%A1&amp;action=edit&amp;redlink=1" TargetMode="External"/><Relationship Id="rId4" Type="http://schemas.openxmlformats.org/officeDocument/2006/relationships/hyperlink" Target="https://ko.wikipedia.org/w/index.php?title=Training_Data&amp;action=edit&amp;redlink=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D%B4%EC%84%B8%EB%8F%8C" TargetMode="External"/><Relationship Id="rId13" Type="http://schemas.openxmlformats.org/officeDocument/2006/relationships/hyperlink" Target="https://namu.wiki/w/S%20%EB%B3%B4%EC%9D%B4%EC%8A%A4" TargetMode="External"/><Relationship Id="rId3" Type="http://schemas.openxmlformats.org/officeDocument/2006/relationships/hyperlink" Target="https://namu.wiki/w/%EC%99%93%EC%8A%A8(%EC%9D%B8%EA%B3%B5%EC%A7%80%EB%8A%A5)" TargetMode="External"/><Relationship Id="rId7" Type="http://schemas.openxmlformats.org/officeDocument/2006/relationships/hyperlink" Target="https://namu.wiki/w/%EC%9D%B8%EA%B3%B5%EC%A7%80%EB%8A%A5#fn-10" TargetMode="External"/><Relationship Id="rId12" Type="http://schemas.openxmlformats.org/officeDocument/2006/relationships/hyperlink" Target="https://namu.wiki/w/%EC%82%BC%EC%84%B1%EC%A0%84%EC%9E%90" TargetMode="External"/><Relationship Id="rId2" Type="http://schemas.openxmlformats.org/officeDocument/2006/relationships/hyperlink" Target="https://namu.wiki/w/IB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B%B0%94%EB%91%91" TargetMode="External"/><Relationship Id="rId11" Type="http://schemas.openxmlformats.org/officeDocument/2006/relationships/hyperlink" Target="https://namu.wiki/w/%EB%A7%88%EC%9D%B4%ED%81%AC%EB%A1%9C%EC%86%8C%ED%94%84%ED%8A%B8" TargetMode="External"/><Relationship Id="rId5" Type="http://schemas.openxmlformats.org/officeDocument/2006/relationships/hyperlink" Target="https://namu.wiki/w/%EC%95%8C%ED%8C%8C%EA%B3%A0" TargetMode="External"/><Relationship Id="rId10" Type="http://schemas.openxmlformats.org/officeDocument/2006/relationships/hyperlink" Target="https://namu.wiki/w/%EB%A7%88%EC%9D%B4%ED%81%AC%EB%A1%9C%EC%86%8C%ED%94%84%ED%8A%B8%20%EC%BD%94%ED%83%80%EB%82%98" TargetMode="External"/><Relationship Id="rId4" Type="http://schemas.openxmlformats.org/officeDocument/2006/relationships/hyperlink" Target="https://namu.wiki/w/%EA%B5%AC%EA%B8%80" TargetMode="External"/><Relationship Id="rId9" Type="http://schemas.openxmlformats.org/officeDocument/2006/relationships/hyperlink" Target="https://namu.wiki/w/%EB%94%A5%EB%93%9C%EB%A6%BC" TargetMode="External"/><Relationship Id="rId14" Type="http://schemas.openxmlformats.org/officeDocument/2006/relationships/hyperlink" Target="https://namu.wiki/w/%EB%B9%85%EC%8A%A4%EB%B9%84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D%BC%EB%9D%BC%EC%9D%B4%EC%9E%90%20%ED%9A%A8%EA%B3%BC" TargetMode="External"/><Relationship Id="rId3" Type="http://schemas.openxmlformats.org/officeDocument/2006/relationships/hyperlink" Target="https://namu.wiki/w/Siri" TargetMode="External"/><Relationship Id="rId7" Type="http://schemas.openxmlformats.org/officeDocument/2006/relationships/hyperlink" Target="https://namu.wiki/w/%EC%97%98%EB%A6%AC%EC%9E%90" TargetMode="External"/><Relationship Id="rId2" Type="http://schemas.openxmlformats.org/officeDocument/2006/relationships/hyperlink" Target="https://namu.wiki/w/App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C%97%91%EC%86%8C%EB%B8%8C%EB%A0%88%EC%9D%B8" TargetMode="External"/><Relationship Id="rId5" Type="http://schemas.openxmlformats.org/officeDocument/2006/relationships/hyperlink" Target="https://namu.wiki/w/%ED%8E%98%EC%9D%B4%EC%8A%A4%EB%B6%81" TargetMode="External"/><Relationship Id="rId4" Type="http://schemas.openxmlformats.org/officeDocument/2006/relationships/hyperlink" Target="https://namu.wiki/w/%EC%9D%B8%EA%B3%B5%EC%A7%80%EB%8A%A5#fn-1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5%84%ED%82%A4%ED%85%8D%ED%8A%B8" TargetMode="External"/><Relationship Id="rId13" Type="http://schemas.openxmlformats.org/officeDocument/2006/relationships/hyperlink" Target="https://namu.wiki/w/%EC%8A%A4%ED%83%80%EC%9B%8C%EC%A6%88" TargetMode="External"/><Relationship Id="rId18" Type="http://schemas.openxmlformats.org/officeDocument/2006/relationships/hyperlink" Target="https://namu.wiki/w/%EC%8A%A4%ED%83%80%ED%81%AC%EB%9E%98%ED%94%84%ED%8A%B8%20%EC%8B%9C%EB%A6%AC%EC%A6%88" TargetMode="External"/><Relationship Id="rId26" Type="http://schemas.openxmlformats.org/officeDocument/2006/relationships/hyperlink" Target="https://namu.wiki/w/%ED%84%B0%EB%AF%B8%EB%84%A4%EC%9D%B4%ED%84%B0" TargetMode="External"/><Relationship Id="rId3" Type="http://schemas.openxmlformats.org/officeDocument/2006/relationships/hyperlink" Target="https://namu.wiki/w/HAL%209000" TargetMode="External"/><Relationship Id="rId21" Type="http://schemas.openxmlformats.org/officeDocument/2006/relationships/hyperlink" Target="https://namu.wiki/w/%ED%94%84%EB%A1%9C%ED%86%A0%EC%8A%A4" TargetMode="External"/><Relationship Id="rId7" Type="http://schemas.openxmlformats.org/officeDocument/2006/relationships/hyperlink" Target="https://namu.wiki/w/%EB%A7%A4%ED%8A%B8%EB%A6%AD%EC%8A%A4" TargetMode="External"/><Relationship Id="rId12" Type="http://schemas.openxmlformats.org/officeDocument/2006/relationships/hyperlink" Target="https://namu.wiki/w/%EB%A0%88%EB%93%9C%20%ED%80%B8" TargetMode="External"/><Relationship Id="rId17" Type="http://schemas.openxmlformats.org/officeDocument/2006/relationships/hyperlink" Target="https://namu.wiki/w/BB-8" TargetMode="External"/><Relationship Id="rId25" Type="http://schemas.openxmlformats.org/officeDocument/2006/relationships/hyperlink" Target="https://namu.wiki/w/%EC%9D%B8%ED%84%B0%EC%8A%A4%ED%85%94%EB%9D%BC" TargetMode="External"/><Relationship Id="rId2" Type="http://schemas.openxmlformats.org/officeDocument/2006/relationships/hyperlink" Target="https://namu.wiki/w/2001%20%EC%8A%A4%ED%8E%98%EC%9D%B4%EC%8A%A4%20%EC%98%A4%EB%94%A7%EC%84%B8%EC%9D%B4" TargetMode="External"/><Relationship Id="rId16" Type="http://schemas.openxmlformats.org/officeDocument/2006/relationships/hyperlink" Target="https://namu.wiki/w/C-3PO" TargetMode="External"/><Relationship Id="rId20" Type="http://schemas.openxmlformats.org/officeDocument/2006/relationships/hyperlink" Target="https://namu.wiki/w/%EB%B0%A4%EA%B9%8C%EB%A7%88%EA%B7%80" TargetMode="External"/><Relationship Id="rId29" Type="http://schemas.openxmlformats.org/officeDocument/2006/relationships/hyperlink" Target="https://namu.wiki/w/%EB%B2%A1%ED%84%B0%20%EC%8B%9C%EA%B7%B8%EB%A7%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ED-209" TargetMode="External"/><Relationship Id="rId11" Type="http://schemas.openxmlformats.org/officeDocument/2006/relationships/hyperlink" Target="https://namu.wiki/w/%EB%B0%94%EC%9D%B4%EC%98%A4%ED%95%98%EC%9E%90%EB%93%9C" TargetMode="External"/><Relationship Id="rId24" Type="http://schemas.openxmlformats.org/officeDocument/2006/relationships/hyperlink" Target="https://namu.wiki/w/%EC%97%91%EC%8A%A4%20%EB%A7%88%ED%82%A4%EB%82%98" TargetMode="External"/><Relationship Id="rId5" Type="http://schemas.openxmlformats.org/officeDocument/2006/relationships/hyperlink" Target="https://namu.wiki/w/%EC%98%A4%ED%86%A0%EB%AA%A8" TargetMode="External"/><Relationship Id="rId15" Type="http://schemas.openxmlformats.org/officeDocument/2006/relationships/hyperlink" Target="https://namu.wiki/w/R2-D2" TargetMode="External"/><Relationship Id="rId23" Type="http://schemas.openxmlformats.org/officeDocument/2006/relationships/hyperlink" Target="https://namu.wiki/w/%EC%95%84%EC%9D%B4%20%EB%A1%9C%EB%B4%87" TargetMode="External"/><Relationship Id="rId28" Type="http://schemas.openxmlformats.org/officeDocument/2006/relationships/hyperlink" Target="https://namu.wiki/w/%ED%8A%B8%EB%9E%9C%EC%8A%A4%ED%8F%AC%EB%A8%B8" TargetMode="External"/><Relationship Id="rId10" Type="http://schemas.openxmlformats.org/officeDocument/2006/relationships/hyperlink" Target="https://namu.wiki/w/%EC%8A%A4%EB%AF%B8%EC%8A%A4%20%EC%9A%94%EC%9B%90" TargetMode="External"/><Relationship Id="rId19" Type="http://schemas.openxmlformats.org/officeDocument/2006/relationships/hyperlink" Target="https://namu.wiki/w/%EB%B6%80%EA%B4%80(%EC%8A%A4%ED%83%80%ED%81%AC%EB%9E%98%ED%94%84%ED%8A%B8%20%EC%8B%9C%EB%A6%AC%EC%A6%88)" TargetMode="External"/><Relationship Id="rId4" Type="http://schemas.openxmlformats.org/officeDocument/2006/relationships/hyperlink" Target="https://namu.wiki/w/%EB%A1%9C%EB%B3%B4%EC%BA%85" TargetMode="External"/><Relationship Id="rId9" Type="http://schemas.openxmlformats.org/officeDocument/2006/relationships/hyperlink" Target="https://namu.wiki/w/%EC%98%A4%EB%9D%BC%ED%81%B4" TargetMode="External"/><Relationship Id="rId14" Type="http://schemas.openxmlformats.org/officeDocument/2006/relationships/hyperlink" Target="https://namu.wiki/w/%EB%93%9C%EB%A1%9C%EC%9D%B4%EB%93%9C" TargetMode="External"/><Relationship Id="rId22" Type="http://schemas.openxmlformats.org/officeDocument/2006/relationships/hyperlink" Target="https://namu.wiki/w/%EC%A0%95%ED%99%94%EC%9E%90" TargetMode="External"/><Relationship Id="rId27" Type="http://schemas.openxmlformats.org/officeDocument/2006/relationships/hyperlink" Target="https://namu.wiki/w/%EC%8A%A4%EC%B9%B4%EC%9D%B4%EB%84%B7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7%94%EB%B9%84%EB%94%94%EC%95%84" TargetMode="External"/><Relationship Id="rId3" Type="http://schemas.openxmlformats.org/officeDocument/2006/relationships/hyperlink" Target="https://namu.wiki/w/%EA%B8%B0%EA%B3%84%ED%95%99%EC%8A%B5" TargetMode="External"/><Relationship Id="rId7" Type="http://schemas.openxmlformats.org/officeDocument/2006/relationships/hyperlink" Target="https://namu.wiki/w/%EC%9D%B8%ED%85%94%20%EC%A0%9C%EC%98%A8" TargetMode="Externa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TPU" TargetMode="External"/><Relationship Id="rId5" Type="http://schemas.openxmlformats.org/officeDocument/2006/relationships/hyperlink" Target="https://namu.wiki/w/Python" TargetMode="External"/><Relationship Id="rId4" Type="http://schemas.openxmlformats.org/officeDocument/2006/relationships/hyperlink" Target="https://namu.wiki/w/%EB%94%A5%EB%9F%AC%EB%8B%9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nn/relu" TargetMode="External"/><Relationship Id="rId7" Type="http://schemas.openxmlformats.org/officeDocument/2006/relationships/image" Target="../media/image49.emf"/><Relationship Id="rId2" Type="http://schemas.openxmlformats.org/officeDocument/2006/relationships/hyperlink" Target="https://www.tensorflow.org/api_docs/python/tf/nn/conv2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guides/python/nn" TargetMode="External"/><Relationship Id="rId5" Type="http://schemas.openxmlformats.org/officeDocument/2006/relationships/hyperlink" Target="https://www.tensorflow.org/api_docs/python/tf/nn/local_response_normalization" TargetMode="External"/><Relationship Id="rId4" Type="http://schemas.openxmlformats.org/officeDocument/2006/relationships/hyperlink" Target="https://www.tensorflow.org/api_docs/python/tf/nn/max_poo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1990%EB%85%84" TargetMode="External"/><Relationship Id="rId2" Type="http://schemas.openxmlformats.org/officeDocument/2006/relationships/hyperlink" Target="https://ko.wikipedia.org/wiki/1950%EB%85%8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ko.wikipedia.org/w/index.php?title=%EC%BC%80%EC%9E%84%EB%B8%8C%EB%A6%AC%EC%A7%80_%ED%96%89%EB%8F%99_%EC%97%B0%EA%B5%AC_%EC%84%BC%ED%84%B0&amp;action=edit&amp;redlink=1" TargetMode="External"/><Relationship Id="rId4" Type="http://schemas.openxmlformats.org/officeDocument/2006/relationships/hyperlink" Target="https://ko.wikipedia.org/w/index.php?title=%ED%9C%B4_%EB%A2%B0%EB%B8%8C%EB%84%88&amp;action=edit&amp;redlink=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D%95%98%EB%93%9C%EC%9B%A8%EC%96%B4" TargetMode="External"/><Relationship Id="rId2" Type="http://schemas.openxmlformats.org/officeDocument/2006/relationships/hyperlink" Target="https://namu.wiki/w/%EC%86%8C%ED%94%84%ED%8A%B8%EC%9B%A8%EC%96%B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namu.wiki/w/%ED%9C%B4%EB%A8%B8%EB%85%B8%EC%9D%B4%EB%93%9C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istudy.com/expert/hybrid.htm" TargetMode="External"/><Relationship Id="rId3" Type="http://schemas.openxmlformats.org/officeDocument/2006/relationships/hyperlink" Target="http://www.aistudy.com/expert/logic.htm" TargetMode="External"/><Relationship Id="rId7" Type="http://schemas.openxmlformats.org/officeDocument/2006/relationships/hyperlink" Target="http://www.aistudy.com/psychology/production_system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study.com/expert/frame.htm" TargetMode="External"/><Relationship Id="rId5" Type="http://schemas.openxmlformats.org/officeDocument/2006/relationships/hyperlink" Target="http://www.aistudy.com/linguistics/natural/semantic_network.htm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www.aistudy.com/program/prolog/prolog.htm" TargetMode="Externa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60" y="588038"/>
            <a:ext cx="8515350" cy="54829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43800" y="3596216"/>
            <a:ext cx="4295810" cy="1172968"/>
          </a:xfrm>
        </p:spPr>
        <p:txBody>
          <a:bodyPr/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(AI)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958295" y="5008807"/>
            <a:ext cx="3667648" cy="1534868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+mn-ea"/>
              </a:rPr>
              <a:t>2018</a:t>
            </a:r>
            <a:r>
              <a:rPr lang="ko-KR" altLang="en-US" sz="2800" dirty="0" smtClean="0">
                <a:latin typeface="+mn-ea"/>
              </a:rPr>
              <a:t>년 가을학기</a:t>
            </a:r>
            <a:endParaRPr lang="en-US" altLang="ko-KR" sz="2800" dirty="0" smtClean="0">
              <a:latin typeface="+mn-ea"/>
            </a:endParaRPr>
          </a:p>
          <a:p>
            <a:r>
              <a:rPr lang="ko-KR" altLang="en-US" sz="2800" dirty="0" err="1" smtClean="0">
                <a:latin typeface="+mn-ea"/>
              </a:rPr>
              <a:t>게임공학과</a:t>
            </a:r>
            <a:endParaRPr lang="en-US" altLang="ko-KR" sz="2800" dirty="0" smtClean="0">
              <a:latin typeface="+mn-ea"/>
            </a:endParaRPr>
          </a:p>
          <a:p>
            <a:r>
              <a:rPr lang="ko-KR" altLang="en-US" sz="2800" dirty="0" smtClean="0">
                <a:latin typeface="+mn-ea"/>
              </a:rPr>
              <a:t>이재영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인공지능의 요소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76141"/>
            <a:ext cx="10515600" cy="3667648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latin typeface="+mn-ea"/>
              </a:rPr>
              <a:t>지식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획득</a:t>
            </a:r>
            <a:r>
              <a:rPr lang="en-US" altLang="ko-KR" dirty="0" smtClean="0">
                <a:latin typeface="+mn-ea"/>
              </a:rPr>
              <a:t>(knowledge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Acquisition)</a:t>
            </a: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ko-KR" altLang="en-US" dirty="0" smtClean="0">
                <a:latin typeface="+mn-ea"/>
              </a:rPr>
              <a:t>여러 형태의 지식 원천으로부터 필요한 지식을 추출하여 이를 구조적으로 조직화하는 과정으로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지식 공학자 </a:t>
            </a:r>
            <a:r>
              <a:rPr lang="en-US" altLang="ko-KR" dirty="0">
                <a:latin typeface="+mn-ea"/>
              </a:rPr>
              <a:t>(knowledge engineer, KE) </a:t>
            </a:r>
            <a:r>
              <a:rPr lang="ko-KR" altLang="en-US" dirty="0">
                <a:latin typeface="+mn-ea"/>
              </a:rPr>
              <a:t>와 전문가 </a:t>
            </a:r>
            <a:r>
              <a:rPr lang="en-US" altLang="ko-KR" dirty="0">
                <a:latin typeface="+mn-ea"/>
              </a:rPr>
              <a:t>(domain expert, DE) </a:t>
            </a:r>
            <a:r>
              <a:rPr lang="ko-KR" altLang="en-US" dirty="0">
                <a:latin typeface="+mn-ea"/>
              </a:rPr>
              <a:t>사이에 이루어지는 </a:t>
            </a:r>
            <a:r>
              <a:rPr lang="ko-KR" altLang="en-US" dirty="0" smtClean="0">
                <a:latin typeface="+mn-ea"/>
              </a:rPr>
              <a:t>과정</a:t>
            </a:r>
            <a:endParaRPr lang="en-US" altLang="ko-KR" dirty="0" smtClean="0">
              <a:latin typeface="+mn-ea"/>
            </a:endParaRPr>
          </a:p>
          <a:p>
            <a:pPr marL="457200" lvl="1" indent="0">
              <a:buNone/>
            </a:pPr>
            <a:endParaRPr lang="en-US" altLang="ko-KR" dirty="0" smtClean="0">
              <a:latin typeface="+mn-ea"/>
            </a:endParaRP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ko-KR" altLang="en-US" dirty="0" smtClean="0">
                <a:latin typeface="+mn-ea"/>
              </a:rPr>
              <a:t>문제인식 </a:t>
            </a:r>
            <a:r>
              <a:rPr lang="en-US" altLang="ko-KR" dirty="0" smtClean="0">
                <a:latin typeface="+mn-ea"/>
              </a:rPr>
              <a:t>(Identification), </a:t>
            </a:r>
            <a:r>
              <a:rPr lang="ko-KR" altLang="en-US" dirty="0" smtClean="0">
                <a:latin typeface="+mn-ea"/>
              </a:rPr>
              <a:t>개념화 </a:t>
            </a:r>
            <a:r>
              <a:rPr lang="en-US" altLang="ko-KR" dirty="0" smtClean="0">
                <a:latin typeface="+mn-ea"/>
              </a:rPr>
              <a:t>(Conceptualization), </a:t>
            </a:r>
            <a:r>
              <a:rPr lang="ko-KR" altLang="en-US" dirty="0" smtClean="0">
                <a:latin typeface="+mn-ea"/>
              </a:rPr>
              <a:t>정형화 </a:t>
            </a:r>
            <a:r>
              <a:rPr lang="en-US" altLang="ko-KR" dirty="0" smtClean="0">
                <a:latin typeface="+mn-ea"/>
              </a:rPr>
              <a:t>(Formalization), </a:t>
            </a:r>
            <a:r>
              <a:rPr lang="ko-KR" altLang="en-US" dirty="0" smtClean="0">
                <a:latin typeface="+mn-ea"/>
              </a:rPr>
              <a:t>구현 </a:t>
            </a:r>
            <a:r>
              <a:rPr lang="en-US" altLang="ko-KR" dirty="0" smtClean="0">
                <a:latin typeface="+mn-ea"/>
              </a:rPr>
              <a:t>(Implementation), </a:t>
            </a:r>
            <a:r>
              <a:rPr lang="ko-KR" altLang="en-US" dirty="0" smtClean="0">
                <a:latin typeface="+mn-ea"/>
              </a:rPr>
              <a:t>그리고 </a:t>
            </a:r>
            <a:r>
              <a:rPr lang="ko-KR" altLang="en-US" dirty="0" err="1" smtClean="0">
                <a:latin typeface="+mn-ea"/>
              </a:rPr>
              <a:t>테스팅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(Testing) </a:t>
            </a:r>
            <a:r>
              <a:rPr lang="ko-KR" altLang="en-US" dirty="0" smtClean="0">
                <a:latin typeface="+mn-ea"/>
              </a:rPr>
              <a:t>등의 다섯 단계로 구성</a:t>
            </a:r>
            <a:endParaRPr lang="en-US" altLang="ko-KR" dirty="0" smtClean="0">
              <a:latin typeface="+mn-ea"/>
            </a:endParaRPr>
          </a:p>
          <a:p>
            <a:pPr lvl="1">
              <a:buFont typeface="맑은 고딕" panose="020B0503020000020004" pitchFamily="50" charset="-127"/>
              <a:buChar char="ￚ"/>
            </a:pPr>
            <a:endParaRPr lang="en-US" altLang="ko-KR" dirty="0"/>
          </a:p>
          <a:p>
            <a:pPr lvl="1">
              <a:buFont typeface="맑은 고딕" panose="020B0503020000020004" pitchFamily="50" charset="-127"/>
              <a:buChar char="ￚ"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480" y="4486275"/>
            <a:ext cx="60483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10" y="633046"/>
            <a:ext cx="6340508" cy="56471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인공지능의 요소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5739" y="1246096"/>
            <a:ext cx="6044915" cy="4873451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추론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기능</a:t>
            </a:r>
            <a:r>
              <a:rPr lang="en-US" altLang="ko-KR" dirty="0" smtClean="0">
                <a:latin typeface="+mn-ea"/>
              </a:rPr>
              <a:t>(Inference Engine)</a:t>
            </a:r>
          </a:p>
          <a:p>
            <a:endParaRPr lang="en-US" altLang="ko-KR" dirty="0" smtClean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err="1" smtClean="0">
                <a:latin typeface="+mn-ea"/>
              </a:rPr>
              <a:t>생성규칙</a:t>
            </a:r>
            <a:r>
              <a:rPr lang="en-US" altLang="ko-KR" dirty="0" smtClean="0">
                <a:latin typeface="+mn-ea"/>
              </a:rPr>
              <a:t>(Rule-based)</a:t>
            </a:r>
            <a:r>
              <a:rPr lang="ko-KR" altLang="en-US" dirty="0" smtClean="0">
                <a:latin typeface="+mn-ea"/>
              </a:rPr>
              <a:t>시스템의 추론</a:t>
            </a:r>
            <a:endParaRPr lang="en-US" altLang="ko-KR" dirty="0" smtClean="0">
              <a:latin typeface="+mn-ea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ko-KR" altLang="en-US" dirty="0" smtClean="0">
                <a:latin typeface="+mn-ea"/>
              </a:rPr>
              <a:t>지식 베이스</a:t>
            </a:r>
            <a:r>
              <a:rPr lang="en-US" altLang="ko-KR" dirty="0" smtClean="0">
                <a:latin typeface="+mn-ea"/>
              </a:rPr>
              <a:t>(Knowledge Base)</a:t>
            </a:r>
          </a:p>
          <a:p>
            <a:pPr lvl="3">
              <a:buFont typeface="맑은 고딕" panose="020B0503020000020004" pitchFamily="50" charset="-127"/>
              <a:buChar char="ￚ"/>
            </a:pPr>
            <a:r>
              <a:rPr lang="ko-KR" altLang="en-US" dirty="0" smtClean="0">
                <a:latin typeface="+mn-ea"/>
              </a:rPr>
              <a:t>지식 획득이나 기계 학습에 의해 </a:t>
            </a:r>
            <a:r>
              <a:rPr lang="ko-KR" altLang="en-US" dirty="0">
                <a:latin typeface="+mn-ea"/>
              </a:rPr>
              <a:t>구</a:t>
            </a:r>
            <a:r>
              <a:rPr lang="ko-KR" altLang="en-US" dirty="0" smtClean="0">
                <a:latin typeface="+mn-ea"/>
              </a:rPr>
              <a:t>축된 지식들의 집합체</a:t>
            </a:r>
            <a:endParaRPr lang="en-US" altLang="ko-KR" dirty="0" smtClean="0">
              <a:latin typeface="+mn-ea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ko-KR" altLang="en-US" dirty="0" smtClean="0">
                <a:latin typeface="+mn-ea"/>
              </a:rPr>
              <a:t>추론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기구</a:t>
            </a:r>
            <a:r>
              <a:rPr lang="en-US" altLang="ko-KR" dirty="0" smtClean="0">
                <a:latin typeface="+mn-ea"/>
              </a:rPr>
              <a:t>(Inference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Mechanism)</a:t>
            </a:r>
          </a:p>
          <a:p>
            <a:pPr lvl="3">
              <a:buFont typeface="맑은 고딕" panose="020B0503020000020004" pitchFamily="50" charset="-127"/>
              <a:buChar char="ￚ"/>
            </a:pPr>
            <a:r>
              <a:rPr lang="ko-KR" altLang="en-US" dirty="0" smtClean="0">
                <a:latin typeface="+mn-ea"/>
              </a:rPr>
              <a:t>생성 규칙의 탐색과 적용에 의한 결론을 도출하는 알고리즘</a:t>
            </a:r>
            <a:endParaRPr lang="en-US" altLang="ko-KR" dirty="0" smtClean="0">
              <a:latin typeface="+mn-ea"/>
            </a:endParaRPr>
          </a:p>
          <a:p>
            <a:pPr lvl="3">
              <a:buFont typeface="맑은 고딕" panose="020B0503020000020004" pitchFamily="50" charset="-127"/>
              <a:buChar char="ￚ"/>
            </a:pPr>
            <a:r>
              <a:rPr lang="ko-KR" altLang="en-US" dirty="0" smtClean="0">
                <a:latin typeface="+mn-ea"/>
              </a:rPr>
              <a:t>탐색에 의한 결론 검색</a:t>
            </a:r>
            <a:endParaRPr lang="en-US" altLang="ko-KR" dirty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ko-KR" dirty="0" smtClean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>
                <a:latin typeface="+mn-ea"/>
              </a:rPr>
              <a:t>추론된 결과가 지식 베이스에 없으면 추가함으로써 학습이 이뤄진다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0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인공지능의 요소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5512"/>
                <a:ext cx="10515600" cy="276611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ko-KR" altLang="en-US" dirty="0" smtClean="0">
                    <a:latin typeface="+mn-ea"/>
                  </a:rPr>
                  <a:t>인공신경망</a:t>
                </a:r>
                <a:r>
                  <a:rPr lang="en-US" altLang="ko-KR" dirty="0" smtClean="0">
                    <a:latin typeface="+mn-ea"/>
                  </a:rPr>
                  <a:t>(ANN)</a:t>
                </a:r>
                <a:r>
                  <a:rPr lang="ko-KR" altLang="en-US" dirty="0" smtClean="0">
                    <a:latin typeface="+mn-ea"/>
                  </a:rPr>
                  <a:t>시스템의 추론</a:t>
                </a:r>
                <a:endParaRPr lang="en-US" altLang="ko-KR" dirty="0" smtClean="0">
                  <a:latin typeface="+mn-ea"/>
                </a:endParaRPr>
              </a:p>
              <a:p>
                <a:pPr marL="1371600" lvl="2" indent="-457200">
                  <a:buFont typeface="+mj-lt"/>
                  <a:buAutoNum type="arabicParenR"/>
                </a:pPr>
                <a:r>
                  <a:rPr lang="ko-KR" altLang="en-US" dirty="0" smtClean="0">
                    <a:latin typeface="+mn-ea"/>
                  </a:rPr>
                  <a:t>가중치</a:t>
                </a:r>
                <a:r>
                  <a:rPr lang="en-US" altLang="ko-KR" dirty="0" smtClean="0">
                    <a:latin typeface="+mn-ea"/>
                  </a:rPr>
                  <a:t>(weight)</a:t>
                </a:r>
                <a:r>
                  <a:rPr lang="ko-KR" altLang="en-US" dirty="0" smtClean="0">
                    <a:latin typeface="+mn-ea"/>
                  </a:rPr>
                  <a:t>들의</a:t>
                </a:r>
                <a:r>
                  <a:rPr lang="en-US" altLang="ko-KR" dirty="0" smtClean="0">
                    <a:latin typeface="+mn-ea"/>
                  </a:rPr>
                  <a:t> </a:t>
                </a:r>
                <a:r>
                  <a:rPr lang="ko-KR" altLang="en-US" dirty="0" smtClean="0">
                    <a:latin typeface="+mn-ea"/>
                  </a:rPr>
                  <a:t>패턴</a:t>
                </a:r>
                <a:r>
                  <a:rPr lang="en-US" altLang="ko-KR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+mn-ea"/>
                  </a:rPr>
                  <a:t>)</a:t>
                </a:r>
                <a:r>
                  <a:rPr lang="ko-KR" altLang="en-US" dirty="0" smtClean="0">
                    <a:latin typeface="+mn-ea"/>
                  </a:rPr>
                  <a:t>에 입력 패턴</a:t>
                </a:r>
                <a:r>
                  <a:rPr lang="en-US" altLang="ko-KR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+mn-ea"/>
                  </a:rPr>
                  <a:t>)</a:t>
                </a:r>
                <a:r>
                  <a:rPr lang="ko-KR" altLang="en-US" dirty="0" smtClean="0">
                    <a:latin typeface="+mn-ea"/>
                  </a:rPr>
                  <a:t>을 조합</a:t>
                </a:r>
                <a:r>
                  <a:rPr lang="en-US" altLang="ko-KR" dirty="0" smtClean="0">
                    <a:latin typeface="+mn-ea"/>
                  </a:rPr>
                  <a:t>/</a:t>
                </a:r>
                <a:r>
                  <a:rPr lang="ko-KR" altLang="en-US" dirty="0" smtClean="0">
                    <a:latin typeface="+mn-ea"/>
                  </a:rPr>
                  <a:t>적용하여 </a:t>
                </a:r>
                <a:r>
                  <a:rPr lang="ko-KR" altLang="en-US" dirty="0" err="1" smtClean="0">
                    <a:latin typeface="+mn-ea"/>
                  </a:rPr>
                  <a:t>전방향</a:t>
                </a:r>
                <a:r>
                  <a:rPr lang="en-US" altLang="ko-KR" dirty="0" smtClean="0">
                    <a:latin typeface="+mn-ea"/>
                  </a:rPr>
                  <a:t>(forward)</a:t>
                </a:r>
                <a:r>
                  <a:rPr lang="ko-KR" altLang="en-US" dirty="0" smtClean="0">
                    <a:latin typeface="+mn-ea"/>
                  </a:rPr>
                  <a:t>으로 출력</a:t>
                </a:r>
                <a:r>
                  <a:rPr lang="en-US" altLang="ko-KR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dirty="0" smtClean="0">
                    <a:latin typeface="+mn-ea"/>
                  </a:rPr>
                  <a:t>)</a:t>
                </a:r>
                <a:r>
                  <a:rPr lang="ko-KR" altLang="en-US" dirty="0" smtClean="0">
                    <a:latin typeface="+mn-ea"/>
                  </a:rPr>
                  <a:t>을 계산함으로써 추론이 이뤄진다</a:t>
                </a:r>
                <a:r>
                  <a:rPr lang="en-US" altLang="ko-KR" dirty="0" smtClean="0">
                    <a:latin typeface="+mn-ea"/>
                  </a:rPr>
                  <a:t>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</a:endParaRPr>
              </a:p>
              <a:p>
                <a:pPr marL="1371600" lvl="2" indent="-457200">
                  <a:buFont typeface="+mj-lt"/>
                  <a:buAutoNum type="arabicParenR" startAt="2"/>
                </a:pPr>
                <a:r>
                  <a:rPr lang="ko-KR" altLang="en-US" dirty="0" smtClean="0">
                    <a:latin typeface="+mn-ea"/>
                  </a:rPr>
                  <a:t>추론과</a:t>
                </a:r>
                <a:r>
                  <a:rPr lang="en-US" altLang="ko-KR" dirty="0" smtClean="0">
                    <a:latin typeface="+mn-ea"/>
                  </a:rPr>
                  <a:t> </a:t>
                </a:r>
                <a:r>
                  <a:rPr lang="ko-KR" altLang="en-US" dirty="0" smtClean="0">
                    <a:latin typeface="+mn-ea"/>
                  </a:rPr>
                  <a:t>함께 기계</a:t>
                </a:r>
                <a:r>
                  <a:rPr lang="en-US" altLang="ko-KR" dirty="0" smtClean="0">
                    <a:latin typeface="+mn-ea"/>
                  </a:rPr>
                  <a:t> </a:t>
                </a:r>
                <a:r>
                  <a:rPr lang="ko-KR" altLang="en-US" dirty="0" smtClean="0">
                    <a:latin typeface="+mn-ea"/>
                  </a:rPr>
                  <a:t>학습</a:t>
                </a:r>
                <a:r>
                  <a:rPr lang="en-US" altLang="ko-KR" dirty="0" smtClean="0">
                    <a:latin typeface="+mn-ea"/>
                  </a:rPr>
                  <a:t>(</a:t>
                </a:r>
                <a:r>
                  <a:rPr lang="ko-KR" altLang="en-US" dirty="0" smtClean="0">
                    <a:latin typeface="+mn-ea"/>
                  </a:rPr>
                  <a:t>가중치 조정</a:t>
                </a:r>
                <a:r>
                  <a:rPr lang="en-US" altLang="ko-KR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+mn-ea"/>
                  </a:rPr>
                  <a:t>)</a:t>
                </a:r>
                <a:r>
                  <a:rPr lang="ko-KR" altLang="en-US" dirty="0" smtClean="0">
                    <a:latin typeface="+mn-ea"/>
                  </a:rPr>
                  <a:t>이 동시에 이뤄진다</a:t>
                </a:r>
                <a:r>
                  <a:rPr lang="en-US" altLang="ko-KR" dirty="0" smtClean="0">
                    <a:latin typeface="+mn-ea"/>
                  </a:rPr>
                  <a:t>.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0" dirty="0" smtClean="0">
                  <a:latin typeface="+mn-ea"/>
                </a:endParaRPr>
              </a:p>
              <a:p>
                <a:pPr marL="914400" lvl="2" indent="0">
                  <a:buNone/>
                </a:pPr>
                <a:r>
                  <a:rPr lang="ko-KR" altLang="en-US" dirty="0" smtClean="0">
                    <a:latin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 smtClean="0">
                    <a:latin typeface="+mn-ea"/>
                  </a:rPr>
                  <a:t>는 학습 계수</a:t>
                </a:r>
                <a:r>
                  <a:rPr lang="en-US" altLang="ko-KR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>
                    <a:latin typeface="+mn-ea"/>
                  </a:rPr>
                  <a:t>: loss function</a:t>
                </a:r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5512"/>
                <a:ext cx="10515600" cy="2766115"/>
              </a:xfrm>
              <a:blipFill>
                <a:blip r:embed="rId2"/>
                <a:stretch>
                  <a:fillRect t="-3084" r="-348" b="-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049" y="3911627"/>
            <a:ext cx="3942675" cy="277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6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인공지능의 목적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2"/>
            <a:ext cx="6175248" cy="552960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+mn-ea"/>
              </a:rPr>
              <a:t>기계학습</a:t>
            </a:r>
            <a:r>
              <a:rPr lang="en-US" altLang="ko-KR" dirty="0" smtClean="0">
                <a:latin typeface="+mn-ea"/>
              </a:rPr>
              <a:t>(Machine Learning)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1959</a:t>
            </a:r>
            <a:r>
              <a:rPr lang="ko-KR" altLang="en-US" dirty="0">
                <a:latin typeface="+mn-ea"/>
              </a:rPr>
              <a:t>년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dirty="0">
                <a:latin typeface="+mn-ea"/>
                <a:hlinkClick r:id="rId2" tooltip="아서 사무엘 (없는 문서)"/>
              </a:rPr>
              <a:t>아서 사무엘</a:t>
            </a:r>
            <a:r>
              <a:rPr lang="ko-KR" altLang="en-US" dirty="0">
                <a:latin typeface="+mn-ea"/>
              </a:rPr>
              <a:t>은 기계 학습을 </a:t>
            </a:r>
            <a:r>
              <a:rPr lang="en-US" altLang="ko-KR" dirty="0">
                <a:latin typeface="+mn-ea"/>
              </a:rPr>
              <a:t>"</a:t>
            </a:r>
            <a:r>
              <a:rPr lang="ko-KR" altLang="en-US" dirty="0">
                <a:latin typeface="+mn-ea"/>
              </a:rPr>
              <a:t>기계가 </a:t>
            </a:r>
            <a:r>
              <a:rPr lang="ko-KR" altLang="en-US" u="sng" dirty="0">
                <a:latin typeface="+mn-ea"/>
              </a:rPr>
              <a:t>일일이 코드로 명시하지 않은 동작을 데이터로부터 학습하여 실행</a:t>
            </a:r>
            <a:r>
              <a:rPr lang="ko-KR" altLang="en-US" dirty="0">
                <a:latin typeface="+mn-ea"/>
              </a:rPr>
              <a:t>할 수 있도록 하는 알고리즘을 개발하는 연구 분야</a:t>
            </a:r>
            <a:r>
              <a:rPr lang="en-US" altLang="ko-KR" dirty="0">
                <a:latin typeface="+mn-ea"/>
              </a:rPr>
              <a:t>"</a:t>
            </a:r>
            <a:r>
              <a:rPr lang="ko-KR" altLang="en-US" dirty="0">
                <a:latin typeface="+mn-ea"/>
              </a:rPr>
              <a:t>라고 </a:t>
            </a:r>
            <a:r>
              <a:rPr lang="ko-KR" altLang="en-US" dirty="0" smtClean="0">
                <a:latin typeface="+mn-ea"/>
              </a:rPr>
              <a:t>정의</a:t>
            </a:r>
            <a:endParaRPr lang="en-US" altLang="ko-KR" dirty="0" smtClean="0">
              <a:latin typeface="+mn-ea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>
                <a:latin typeface="+mn-ea"/>
              </a:rPr>
              <a:t>일반화는 </a:t>
            </a:r>
            <a:r>
              <a:rPr lang="ko-KR" altLang="en-US" dirty="0">
                <a:latin typeface="+mn-ea"/>
                <a:hlinkClick r:id="rId3" tooltip="지도 학습"/>
              </a:rPr>
              <a:t>훈련</a:t>
            </a:r>
            <a:r>
              <a:rPr lang="ko-KR" altLang="en-US" dirty="0">
                <a:latin typeface="+mn-ea"/>
              </a:rPr>
              <a:t> 이후 새롭게 들어온 데이터를 정확히 처리할 수 있는 </a:t>
            </a:r>
            <a:r>
              <a:rPr lang="ko-KR" altLang="en-US" dirty="0" smtClean="0">
                <a:latin typeface="+mn-ea"/>
              </a:rPr>
              <a:t>능력</a:t>
            </a:r>
            <a:endParaRPr lang="en-US" altLang="ko-KR" dirty="0" smtClean="0">
              <a:latin typeface="+mn-ea"/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>
                <a:latin typeface="+mn-ea"/>
              </a:rPr>
              <a:t>훈련 데이터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>
                <a:latin typeface="+mn-ea"/>
                <a:hlinkClick r:id="rId4" tooltip="Training Data (없는 문서)"/>
              </a:rPr>
              <a:t>Training Data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통해 학습된 알려진 속성을 기반으로 </a:t>
            </a:r>
            <a:r>
              <a:rPr lang="ko-KR" altLang="en-US" dirty="0">
                <a:latin typeface="+mn-ea"/>
                <a:hlinkClick r:id="rId5" tooltip="예측 (없는 문서)"/>
              </a:rPr>
              <a:t>예측</a:t>
            </a:r>
            <a:r>
              <a:rPr lang="ko-KR" altLang="en-US" dirty="0">
                <a:latin typeface="+mn-ea"/>
              </a:rPr>
              <a:t>에 </a:t>
            </a:r>
            <a:r>
              <a:rPr lang="ko-KR" altLang="en-US" dirty="0" smtClean="0">
                <a:latin typeface="+mn-ea"/>
              </a:rPr>
              <a:t>초점을 둔다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 smtClean="0">
                <a:latin typeface="+mn-ea"/>
              </a:rPr>
              <a:t>마이닝</a:t>
            </a:r>
            <a:r>
              <a:rPr lang="en-US" altLang="ko-KR" dirty="0" smtClean="0">
                <a:latin typeface="+mn-ea"/>
              </a:rPr>
              <a:t>(Data Mining)</a:t>
            </a:r>
            <a:r>
              <a:rPr lang="ko-KR" altLang="en-US" dirty="0" smtClean="0">
                <a:latin typeface="+mn-ea"/>
              </a:rPr>
              <a:t>은 </a:t>
            </a:r>
            <a:r>
              <a:rPr lang="ko-KR" altLang="en-US" dirty="0">
                <a:latin typeface="+mn-ea"/>
              </a:rPr>
              <a:t>데이터의 미처 몰랐던 속성을 발견하는 </a:t>
            </a:r>
            <a:r>
              <a:rPr lang="ko-KR" altLang="en-US" dirty="0" smtClean="0">
                <a:latin typeface="+mn-ea"/>
              </a:rPr>
              <a:t>것으로서 </a:t>
            </a:r>
            <a:r>
              <a:rPr lang="ko-KR" altLang="en-US" dirty="0">
                <a:latin typeface="+mn-ea"/>
                <a:hlinkClick r:id="rId6" tooltip="데이터베이스"/>
              </a:rPr>
              <a:t>데이터베이스</a:t>
            </a:r>
            <a:r>
              <a:rPr lang="ko-KR" altLang="en-US" dirty="0">
                <a:latin typeface="+mn-ea"/>
              </a:rPr>
              <a:t>의 </a:t>
            </a:r>
            <a:r>
              <a:rPr lang="ko-KR" altLang="en-US" u="sng" dirty="0">
                <a:latin typeface="+mn-ea"/>
                <a:hlinkClick r:id="rId7" tooltip="지식 발견"/>
              </a:rPr>
              <a:t>지식 발견</a:t>
            </a:r>
            <a:r>
              <a:rPr lang="ko-KR" altLang="en-US" dirty="0">
                <a:latin typeface="+mn-ea"/>
              </a:rPr>
              <a:t> 부분의 분석 절차에 해당한다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4098" name="Picture 2" descr="Machine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48" y="1925899"/>
            <a:ext cx="5085589" cy="38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66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인공지능의 목적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2"/>
            <a:ext cx="10515600" cy="5305530"/>
          </a:xfrm>
        </p:spPr>
        <p:txBody>
          <a:bodyPr>
            <a:normAutofit fontScale="77500" lnSpcReduction="20000"/>
          </a:bodyPr>
          <a:lstStyle/>
          <a:p>
            <a:pPr marL="914400" lvl="1" indent="-457200">
              <a:buFont typeface="+mj-lt"/>
              <a:buAutoNum type="arabicParenR" startAt="5"/>
            </a:pPr>
            <a:r>
              <a:rPr lang="ko-KR" altLang="en-US" sz="2800" dirty="0" smtClean="0">
                <a:latin typeface="+mn-ea"/>
              </a:rPr>
              <a:t>알고리즘 유형</a:t>
            </a:r>
            <a:endParaRPr lang="en-US" altLang="ko-KR" sz="2800" dirty="0" smtClean="0">
              <a:latin typeface="+mn-ea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400" dirty="0">
                <a:latin typeface="+mn-ea"/>
              </a:rPr>
              <a:t>지도 학습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400" b="1" dirty="0">
                <a:latin typeface="+mn-ea"/>
              </a:rPr>
              <a:t>자율 학습 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ko-KR" altLang="en-US" sz="2400" b="1" dirty="0">
                <a:latin typeface="+mn-ea"/>
              </a:rPr>
              <a:t>기계 학습</a:t>
            </a:r>
            <a:r>
              <a:rPr lang="en-US" altLang="ko-KR" sz="2400" b="1" dirty="0">
                <a:latin typeface="+mn-ea"/>
              </a:rPr>
              <a:t>)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400" dirty="0">
                <a:latin typeface="+mn-ea"/>
              </a:rPr>
              <a:t>준 지도 학습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400" b="1" dirty="0">
                <a:latin typeface="+mn-ea"/>
              </a:rPr>
              <a:t>강화 </a:t>
            </a:r>
            <a:r>
              <a:rPr lang="ko-KR" altLang="en-US" sz="2400" b="1" dirty="0" smtClean="0">
                <a:latin typeface="+mn-ea"/>
              </a:rPr>
              <a:t>학습 </a:t>
            </a:r>
            <a:r>
              <a:rPr lang="en-US" altLang="ko-KR" sz="2400" b="1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400" b="1" dirty="0" err="1" smtClean="0">
                <a:latin typeface="+mn-ea"/>
                <a:sym typeface="Wingdings" panose="05000000000000000000" pitchFamily="2" charset="2"/>
              </a:rPr>
              <a:t>AlphaGo</a:t>
            </a:r>
            <a:r>
              <a:rPr lang="en-US" altLang="ko-KR" sz="2400" b="1" dirty="0" smtClean="0">
                <a:latin typeface="+mn-ea"/>
                <a:sym typeface="Wingdings" panose="05000000000000000000" pitchFamily="2" charset="2"/>
              </a:rPr>
              <a:t> 2</a:t>
            </a:r>
            <a:endParaRPr lang="ko-KR" altLang="en-US" sz="2400" b="1" dirty="0">
              <a:latin typeface="+mn-ea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400" b="1" dirty="0">
                <a:latin typeface="+mn-ea"/>
              </a:rPr>
              <a:t>심화 </a:t>
            </a:r>
            <a:r>
              <a:rPr lang="ko-KR" altLang="en-US" sz="2400" b="1" dirty="0" smtClean="0">
                <a:latin typeface="+mn-ea"/>
              </a:rPr>
              <a:t>학습 </a:t>
            </a:r>
            <a:r>
              <a:rPr lang="en-US" altLang="ko-KR" sz="2400" b="1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400" b="1" dirty="0" err="1" smtClean="0">
                <a:latin typeface="+mn-ea"/>
                <a:sym typeface="Wingdings" panose="05000000000000000000" pitchFamily="2" charset="2"/>
              </a:rPr>
              <a:t>AlphaGo</a:t>
            </a:r>
            <a:endParaRPr lang="en-US" altLang="ko-KR" sz="2400" b="1" dirty="0" smtClean="0">
              <a:latin typeface="+mn-ea"/>
            </a:endParaRPr>
          </a:p>
          <a:p>
            <a:pPr marL="914400" lvl="1" indent="-457200">
              <a:buFont typeface="+mj-lt"/>
              <a:buAutoNum type="arabicParenR" startAt="5"/>
            </a:pPr>
            <a:endParaRPr lang="en-US" altLang="ko-KR" dirty="0" smtClean="0">
              <a:latin typeface="+mn-ea"/>
            </a:endParaRPr>
          </a:p>
          <a:p>
            <a:pPr marL="914400" lvl="1" indent="-457200">
              <a:buFont typeface="+mj-lt"/>
              <a:buAutoNum type="arabicParenR" startAt="5"/>
            </a:pPr>
            <a:r>
              <a:rPr lang="ko-KR" altLang="en-US" sz="2800" dirty="0" smtClean="0">
                <a:latin typeface="+mn-ea"/>
              </a:rPr>
              <a:t>모형화</a:t>
            </a:r>
            <a:endParaRPr lang="en-US" altLang="ko-KR" sz="2800" dirty="0" smtClean="0">
              <a:latin typeface="+mn-ea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600" b="1" dirty="0">
                <a:latin typeface="+mn-ea"/>
              </a:rPr>
              <a:t>인공 신경망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600" dirty="0">
                <a:latin typeface="+mn-ea"/>
              </a:rPr>
              <a:t>결정 트리 학습법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600" b="1" dirty="0">
                <a:latin typeface="+mn-ea"/>
              </a:rPr>
              <a:t>유전 알고리즘 </a:t>
            </a:r>
            <a:r>
              <a:rPr lang="en-US" altLang="ko-KR" sz="2600" b="1" dirty="0">
                <a:latin typeface="+mn-ea"/>
              </a:rPr>
              <a:t>(Genetic Algorithm)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600" dirty="0">
                <a:latin typeface="+mn-ea"/>
              </a:rPr>
              <a:t>유전자 프로그래밍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600" dirty="0">
                <a:latin typeface="+mn-ea"/>
              </a:rPr>
              <a:t>가우스 과정 회귀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600" dirty="0">
                <a:latin typeface="+mn-ea"/>
              </a:rPr>
              <a:t>선형 분별 분석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altLang="ko-KR" sz="2600" dirty="0">
                <a:latin typeface="+mn-ea"/>
              </a:rPr>
              <a:t>K-</a:t>
            </a:r>
            <a:r>
              <a:rPr lang="ko-KR" altLang="en-US" sz="2600" dirty="0" err="1">
                <a:latin typeface="+mn-ea"/>
              </a:rPr>
              <a:t>최근접</a:t>
            </a:r>
            <a:r>
              <a:rPr lang="ko-KR" altLang="en-US" sz="2600" dirty="0">
                <a:latin typeface="+mn-ea"/>
              </a:rPr>
              <a:t> 이웃 알고리즘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600" dirty="0" err="1">
                <a:latin typeface="+mn-ea"/>
              </a:rPr>
              <a:t>퍼셉트론</a:t>
            </a:r>
            <a:endParaRPr lang="ko-KR" altLang="en-US" sz="2600" dirty="0">
              <a:latin typeface="+mn-ea"/>
            </a:endParaRP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600" dirty="0">
                <a:latin typeface="+mn-ea"/>
              </a:rPr>
              <a:t>방사 기저 함수 네트워크</a:t>
            </a:r>
          </a:p>
          <a:p>
            <a:pPr marL="1371600" lvl="2" indent="-457200">
              <a:buFont typeface="+mj-lt"/>
              <a:buAutoNum type="arabicParenR"/>
            </a:pPr>
            <a:r>
              <a:rPr lang="ko-KR" altLang="en-US" sz="2600" dirty="0" err="1">
                <a:latin typeface="+mn-ea"/>
              </a:rPr>
              <a:t>서포트</a:t>
            </a:r>
            <a:r>
              <a:rPr lang="ko-KR" altLang="en-US" sz="2600" dirty="0">
                <a:latin typeface="+mn-ea"/>
              </a:rPr>
              <a:t> 벡터 머신 </a:t>
            </a:r>
            <a:r>
              <a:rPr lang="en-US" altLang="ko-KR" sz="2600" dirty="0">
                <a:latin typeface="+mn-ea"/>
              </a:rPr>
              <a:t>(support vector machine)</a:t>
            </a:r>
          </a:p>
        </p:txBody>
      </p:sp>
      <p:pic>
        <p:nvPicPr>
          <p:cNvPr id="6146" name="Picture 2" descr="The-Tree-of-Machine-Learning-algorithms-Enrico-Galimbert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40" y="470913"/>
            <a:ext cx="4821127" cy="598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156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인공지능의 목적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2"/>
            <a:ext cx="5418832" cy="5031451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Planning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Intelligent agents must be able to </a:t>
            </a:r>
            <a:r>
              <a:rPr lang="en-US" altLang="ko-KR" b="1" dirty="0">
                <a:latin typeface="+mn-ea"/>
              </a:rPr>
              <a:t>set goals and achieve </a:t>
            </a:r>
            <a:r>
              <a:rPr lang="en-US" altLang="ko-KR" b="1" dirty="0" smtClean="0">
                <a:latin typeface="+mn-ea"/>
              </a:rPr>
              <a:t>them</a:t>
            </a:r>
            <a:r>
              <a:rPr lang="en-US" altLang="ko-KR" dirty="0" smtClean="0">
                <a:latin typeface="+mn-ea"/>
              </a:rPr>
              <a:t>. </a:t>
            </a:r>
            <a:r>
              <a:rPr lang="en-US" altLang="ko-KR" dirty="0">
                <a:latin typeface="+mn-ea"/>
              </a:rPr>
              <a:t>They need a way to visualize the future—a representation of the state of the world and be able to </a:t>
            </a:r>
            <a:r>
              <a:rPr lang="en-US" altLang="ko-KR" b="1" dirty="0">
                <a:latin typeface="+mn-ea"/>
              </a:rPr>
              <a:t>make predictions </a:t>
            </a:r>
            <a:r>
              <a:rPr lang="en-US" altLang="ko-KR" dirty="0">
                <a:latin typeface="+mn-ea"/>
              </a:rPr>
              <a:t>about how their actions will change it—and be able to </a:t>
            </a:r>
            <a:r>
              <a:rPr lang="en-US" altLang="ko-KR" b="1" dirty="0">
                <a:latin typeface="+mn-ea"/>
              </a:rPr>
              <a:t>make choices that maximize the utility</a:t>
            </a:r>
            <a:r>
              <a:rPr lang="en-US" altLang="ko-KR" dirty="0">
                <a:latin typeface="+mn-ea"/>
              </a:rPr>
              <a:t> (or "</a:t>
            </a:r>
            <a:r>
              <a:rPr lang="en-US" altLang="ko-KR" b="1" dirty="0">
                <a:latin typeface="+mn-ea"/>
              </a:rPr>
              <a:t>value</a:t>
            </a:r>
            <a:r>
              <a:rPr lang="en-US" altLang="ko-KR" dirty="0">
                <a:latin typeface="+mn-ea"/>
              </a:rPr>
              <a:t>") of available choices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457200" lvl="1" indent="0">
              <a:buNone/>
            </a:pPr>
            <a:endParaRPr lang="en-US" altLang="ko-KR" dirty="0" smtClean="0">
              <a:latin typeface="+mn-ea"/>
            </a:endParaRPr>
          </a:p>
        </p:txBody>
      </p:sp>
      <p:pic>
        <p:nvPicPr>
          <p:cNvPr id="3074" name="Picture 2" descr="Automated planning and schedul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32" y="251968"/>
            <a:ext cx="5698509" cy="427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utomated planning and scheduli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04" y="4525850"/>
            <a:ext cx="2750124" cy="22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89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인공지능의 목적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26463"/>
            <a:ext cx="10515600" cy="395988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자연어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처리</a:t>
            </a:r>
            <a:r>
              <a:rPr lang="en-US" altLang="ko-KR" dirty="0" smtClean="0">
                <a:latin typeface="+mn-ea"/>
              </a:rPr>
              <a:t>(Natural Language Processing)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Natural language </a:t>
            </a:r>
            <a:r>
              <a:rPr lang="en-US" altLang="ko-KR" dirty="0" smtClean="0">
                <a:latin typeface="+mn-ea"/>
              </a:rPr>
              <a:t>processing(NLP</a:t>
            </a:r>
            <a:r>
              <a:rPr lang="en-US" altLang="ko-KR" dirty="0">
                <a:latin typeface="+mn-ea"/>
              </a:rPr>
              <a:t>) gives machines the </a:t>
            </a:r>
            <a:r>
              <a:rPr lang="en-US" altLang="ko-KR" b="1" dirty="0">
                <a:latin typeface="+mn-ea"/>
              </a:rPr>
              <a:t>ability to read and understand human </a:t>
            </a:r>
            <a:r>
              <a:rPr lang="en-US" altLang="ko-KR" b="1" dirty="0" smtClean="0">
                <a:latin typeface="+mn-ea"/>
              </a:rPr>
              <a:t>language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A sufficiently powerful natural language processing system would enable </a:t>
            </a:r>
            <a:r>
              <a:rPr lang="en-US" altLang="ko-KR" b="1" u="sng" dirty="0" smtClean="0">
                <a:latin typeface="+mn-ea"/>
              </a:rPr>
              <a:t>natural-language </a:t>
            </a:r>
            <a:r>
              <a:rPr lang="en-US" altLang="ko-KR" b="1" u="sng" dirty="0">
                <a:latin typeface="+mn-ea"/>
              </a:rPr>
              <a:t>user interfaces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and </a:t>
            </a:r>
            <a:r>
              <a:rPr lang="en-US" altLang="ko-KR" b="1" u="sng" dirty="0">
                <a:latin typeface="+mn-ea"/>
              </a:rPr>
              <a:t>the acquisition of knowledge directly from human-written sources</a:t>
            </a:r>
            <a:r>
              <a:rPr lang="en-US" altLang="ko-KR" dirty="0">
                <a:latin typeface="+mn-ea"/>
              </a:rPr>
              <a:t>, such as newswire texts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Some straightforward applications of natural language processing include </a:t>
            </a:r>
            <a:r>
              <a:rPr lang="en-US" altLang="ko-KR" b="1" dirty="0">
                <a:latin typeface="+mn-ea"/>
              </a:rPr>
              <a:t>information retrieval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b="1" dirty="0">
                <a:latin typeface="+mn-ea"/>
              </a:rPr>
              <a:t>text mining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b="1" dirty="0">
                <a:latin typeface="+mn-ea"/>
              </a:rPr>
              <a:t>question </a:t>
            </a:r>
            <a:r>
              <a:rPr lang="en-US" altLang="ko-KR" b="1" dirty="0" smtClean="0">
                <a:latin typeface="+mn-ea"/>
              </a:rPr>
              <a:t>answering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and </a:t>
            </a:r>
            <a:r>
              <a:rPr lang="en-US" altLang="ko-KR" b="1" dirty="0">
                <a:latin typeface="+mn-ea"/>
              </a:rPr>
              <a:t>machine translation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2050" name="Picture 2" descr="Natural language process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33317"/>
            <a:ext cx="4947276" cy="278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71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인공지능의 목적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66468"/>
            <a:ext cx="10515600" cy="2969507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Perception (computer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Vision)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Machine </a:t>
            </a:r>
            <a:r>
              <a:rPr lang="en-US" altLang="ko-KR" dirty="0" smtClean="0">
                <a:latin typeface="+mn-ea"/>
              </a:rPr>
              <a:t>perception </a:t>
            </a:r>
            <a:r>
              <a:rPr lang="en-US" altLang="ko-KR" dirty="0">
                <a:latin typeface="+mn-ea"/>
              </a:rPr>
              <a:t>is the </a:t>
            </a:r>
            <a:r>
              <a:rPr lang="en-US" altLang="ko-KR" b="1" dirty="0">
                <a:latin typeface="+mn-ea"/>
              </a:rPr>
              <a:t>ability to use input from sensors </a:t>
            </a:r>
            <a:r>
              <a:rPr lang="en-US" altLang="ko-KR" dirty="0">
                <a:latin typeface="+mn-ea"/>
              </a:rPr>
              <a:t>(such as cameras (visible spectrum or infrared), microphones, wireless signals, and active </a:t>
            </a:r>
            <a:r>
              <a:rPr lang="en-US" altLang="ko-KR" dirty="0" err="1">
                <a:latin typeface="+mn-ea"/>
              </a:rPr>
              <a:t>lidar</a:t>
            </a:r>
            <a:r>
              <a:rPr lang="en-US" altLang="ko-KR" dirty="0">
                <a:latin typeface="+mn-ea"/>
              </a:rPr>
              <a:t>, sonar, radar, and tactile sensors) </a:t>
            </a:r>
            <a:r>
              <a:rPr lang="en-US" altLang="ko-KR" b="1" dirty="0">
                <a:latin typeface="+mn-ea"/>
              </a:rPr>
              <a:t>to deduce aspects of the </a:t>
            </a:r>
            <a:r>
              <a:rPr lang="en-US" altLang="ko-KR" b="1" dirty="0" smtClean="0">
                <a:latin typeface="+mn-ea"/>
              </a:rPr>
              <a:t>world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>
                <a:latin typeface="+mn-ea"/>
              </a:rPr>
              <a:t>Applications include </a:t>
            </a:r>
            <a:r>
              <a:rPr lang="en-US" altLang="ko-KR" b="1" dirty="0">
                <a:latin typeface="+mn-ea"/>
              </a:rPr>
              <a:t>speech recognition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b="1" dirty="0">
                <a:latin typeface="+mn-ea"/>
              </a:rPr>
              <a:t>facial recognition</a:t>
            </a:r>
            <a:r>
              <a:rPr lang="en-US" altLang="ko-KR" dirty="0">
                <a:latin typeface="+mn-ea"/>
              </a:rPr>
              <a:t>, and </a:t>
            </a:r>
            <a:r>
              <a:rPr lang="en-US" altLang="ko-KR" b="1" dirty="0">
                <a:latin typeface="+mn-ea"/>
              </a:rPr>
              <a:t>object </a:t>
            </a:r>
            <a:r>
              <a:rPr lang="en-US" altLang="ko-KR" b="1" dirty="0" smtClean="0">
                <a:latin typeface="+mn-ea"/>
              </a:rPr>
              <a:t>recognition</a:t>
            </a:r>
            <a:r>
              <a:rPr lang="en-US" altLang="ko-KR" dirty="0" smtClean="0">
                <a:latin typeface="+mn-ea"/>
              </a:rPr>
              <a:t>. </a:t>
            </a:r>
            <a:r>
              <a:rPr lang="en-US" altLang="ko-KR" b="1" dirty="0">
                <a:latin typeface="+mn-ea"/>
              </a:rPr>
              <a:t>Computer vision</a:t>
            </a:r>
            <a:r>
              <a:rPr lang="en-US" altLang="ko-KR" dirty="0">
                <a:latin typeface="+mn-ea"/>
              </a:rPr>
              <a:t> is the ability to analyze visual </a:t>
            </a:r>
            <a:r>
              <a:rPr lang="en-US" altLang="ko-KR" dirty="0" smtClean="0">
                <a:latin typeface="+mn-ea"/>
              </a:rPr>
              <a:t>input, which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is </a:t>
            </a:r>
            <a:r>
              <a:rPr lang="en-US" altLang="ko-KR" dirty="0">
                <a:latin typeface="+mn-ea"/>
              </a:rPr>
              <a:t>usually </a:t>
            </a:r>
            <a:r>
              <a:rPr lang="en-US" altLang="ko-KR" b="1" dirty="0" smtClean="0">
                <a:latin typeface="+mn-ea"/>
              </a:rPr>
              <a:t>ambiguous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pic>
        <p:nvPicPr>
          <p:cNvPr id="1026" name="Picture 2" descr="computer visi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992" y="4062317"/>
            <a:ext cx="5029200" cy="24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computer visi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computer vis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" y="4062317"/>
            <a:ext cx="5663512" cy="27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83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56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현실의 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0"/>
            <a:ext cx="10515600" cy="5305532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latin typeface="+mn-ea"/>
                <a:hlinkClick r:id="rId2" tooltip="IBM"/>
              </a:rPr>
              <a:t>IBM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  <a:hlinkClick r:id="rId3" tooltip="왓슨(인공지능)"/>
              </a:rPr>
              <a:t>Watson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</a:rPr>
              <a:t>: </a:t>
            </a:r>
            <a:r>
              <a:rPr lang="ko-KR" altLang="en-US" sz="2600" dirty="0">
                <a:latin typeface="+mn-ea"/>
              </a:rPr>
              <a:t>자연언어 처리를 위해서 만들어진 </a:t>
            </a:r>
            <a:r>
              <a:rPr lang="ko-KR" altLang="en-US" sz="2600" dirty="0" smtClean="0">
                <a:latin typeface="+mn-ea"/>
              </a:rPr>
              <a:t>컴퓨터</a:t>
            </a:r>
            <a:endParaRPr lang="en-US" altLang="ko-KR" sz="2600" dirty="0" smtClean="0">
              <a:latin typeface="+mn-ea"/>
            </a:endParaRPr>
          </a:p>
          <a:p>
            <a:r>
              <a:rPr lang="ko-KR" altLang="en-US" sz="2600" dirty="0">
                <a:latin typeface="+mn-ea"/>
                <a:hlinkClick r:id="rId4" tooltip="구글"/>
              </a:rPr>
              <a:t>구글</a:t>
            </a:r>
            <a:r>
              <a:rPr lang="ko-KR" altLang="en-US" sz="2600" dirty="0">
                <a:latin typeface="+mn-ea"/>
              </a:rPr>
              <a:t> </a:t>
            </a:r>
            <a:r>
              <a:rPr lang="ko-KR" altLang="en-US" sz="2600" dirty="0" err="1">
                <a:latin typeface="+mn-ea"/>
                <a:hlinkClick r:id="rId5" tooltip="알파고"/>
              </a:rPr>
              <a:t>알파고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</a:rPr>
              <a:t>: </a:t>
            </a:r>
            <a:r>
              <a:rPr lang="ko-KR" altLang="en-US" sz="2600" dirty="0">
                <a:latin typeface="+mn-ea"/>
              </a:rPr>
              <a:t>유럽 </a:t>
            </a:r>
            <a:r>
              <a:rPr lang="ko-KR" altLang="en-US" sz="2600" dirty="0">
                <a:latin typeface="+mn-ea"/>
                <a:hlinkClick r:id="rId6" tooltip="바둑"/>
              </a:rPr>
              <a:t>바둑</a:t>
            </a:r>
            <a:r>
              <a:rPr lang="ko-KR" altLang="en-US" sz="2600" dirty="0">
                <a:latin typeface="+mn-ea"/>
              </a:rPr>
              <a:t> 챔피언과 대결하여 승리</a:t>
            </a:r>
            <a:r>
              <a:rPr lang="en-US" altLang="ko-KR" sz="2600" baseline="30000" dirty="0">
                <a:latin typeface="+mn-ea"/>
                <a:hlinkClick r:id="rId7" tooltip="이는 IBM의 딥 블루 쇼크를 능가하는 충격을 몰고왔는데, 바둑은 체스를 능가하는 대단히 복잡한 게임이기 때문. 당시 학자들은 앞으로 4~5년간은 컴퓨터가 바둑으로 인간을 이기기는 힘들 것으로 전망하고 있었으나, 막상 뚜껑을 열어보자 놀라운 결과가 나왔다."/>
              </a:rPr>
              <a:t>[10]</a:t>
            </a:r>
            <a:r>
              <a:rPr lang="ko-KR" altLang="en-US" sz="2600" dirty="0">
                <a:latin typeface="+mn-ea"/>
              </a:rPr>
              <a:t>했으며</a:t>
            </a:r>
            <a:r>
              <a:rPr lang="en-US" altLang="ko-KR" sz="2600" dirty="0">
                <a:latin typeface="+mn-ea"/>
              </a:rPr>
              <a:t>, 2016</a:t>
            </a:r>
            <a:r>
              <a:rPr lang="ko-KR" altLang="en-US" sz="2600" dirty="0">
                <a:latin typeface="+mn-ea"/>
              </a:rPr>
              <a:t>년 </a:t>
            </a:r>
            <a:r>
              <a:rPr lang="en-US" altLang="ko-KR" sz="2600" dirty="0">
                <a:latin typeface="+mn-ea"/>
              </a:rPr>
              <a:t>3</a:t>
            </a:r>
            <a:r>
              <a:rPr lang="ko-KR" altLang="en-US" sz="2600" dirty="0">
                <a:latin typeface="+mn-ea"/>
              </a:rPr>
              <a:t>월 </a:t>
            </a:r>
            <a:r>
              <a:rPr lang="ko-KR" altLang="en-US" sz="2600" dirty="0" err="1">
                <a:latin typeface="+mn-ea"/>
                <a:hlinkClick r:id="rId8" tooltip="이세돌"/>
              </a:rPr>
              <a:t>이세돌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</a:rPr>
              <a:t>9</a:t>
            </a:r>
            <a:r>
              <a:rPr lang="ko-KR" altLang="en-US" sz="2600" dirty="0">
                <a:latin typeface="+mn-ea"/>
              </a:rPr>
              <a:t>단과의 대국에서 </a:t>
            </a:r>
            <a:r>
              <a:rPr lang="en-US" altLang="ko-KR" sz="2600" b="1" dirty="0">
                <a:latin typeface="+mn-ea"/>
              </a:rPr>
              <a:t>4</a:t>
            </a:r>
            <a:r>
              <a:rPr lang="ko-KR" altLang="en-US" sz="2600" b="1" dirty="0">
                <a:latin typeface="+mn-ea"/>
              </a:rPr>
              <a:t>승 </a:t>
            </a:r>
            <a:r>
              <a:rPr lang="en-US" altLang="ko-KR" sz="2600" b="1" dirty="0">
                <a:latin typeface="+mn-ea"/>
              </a:rPr>
              <a:t>1</a:t>
            </a:r>
            <a:r>
              <a:rPr lang="ko-KR" altLang="en-US" sz="2600" b="1" dirty="0">
                <a:latin typeface="+mn-ea"/>
              </a:rPr>
              <a:t>패</a:t>
            </a:r>
            <a:r>
              <a:rPr lang="ko-KR" altLang="en-US" sz="2600" dirty="0">
                <a:latin typeface="+mn-ea"/>
              </a:rPr>
              <a:t>로 승리를 </a:t>
            </a:r>
            <a:r>
              <a:rPr lang="ko-KR" altLang="en-US" sz="2600" dirty="0" smtClean="0">
                <a:latin typeface="+mn-ea"/>
              </a:rPr>
              <a:t>거둠</a:t>
            </a:r>
            <a:endParaRPr lang="en-US" altLang="ko-KR" sz="2600" dirty="0" smtClean="0">
              <a:latin typeface="+mn-ea"/>
            </a:endParaRPr>
          </a:p>
          <a:p>
            <a:r>
              <a:rPr lang="ko-KR" altLang="en-US" sz="2600" dirty="0">
                <a:latin typeface="+mn-ea"/>
                <a:hlinkClick r:id="rId4" tooltip="구글"/>
              </a:rPr>
              <a:t>구글</a:t>
            </a:r>
            <a:r>
              <a:rPr lang="ko-KR" altLang="en-US" sz="2600" dirty="0">
                <a:latin typeface="+mn-ea"/>
              </a:rPr>
              <a:t> </a:t>
            </a:r>
            <a:r>
              <a:rPr lang="ko-KR" altLang="en-US" sz="2600" dirty="0" err="1">
                <a:latin typeface="+mn-ea"/>
                <a:hlinkClick r:id="rId9" tooltip="딥드림"/>
              </a:rPr>
              <a:t>딥드림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</a:rPr>
              <a:t>: </a:t>
            </a:r>
            <a:r>
              <a:rPr lang="ko-KR" altLang="en-US" sz="2600" dirty="0">
                <a:latin typeface="+mn-ea"/>
              </a:rPr>
              <a:t>구글에서 개발한 그림을 그리는 </a:t>
            </a:r>
            <a:r>
              <a:rPr lang="en-US" altLang="ko-KR" sz="2600" dirty="0">
                <a:latin typeface="+mn-ea"/>
              </a:rPr>
              <a:t>AI</a:t>
            </a:r>
            <a:r>
              <a:rPr lang="en-US" altLang="ko-KR" sz="2600" dirty="0" smtClean="0">
                <a:latin typeface="+mn-ea"/>
              </a:rPr>
              <a:t>.</a:t>
            </a:r>
          </a:p>
          <a:p>
            <a:r>
              <a:rPr lang="ko-KR" altLang="en-US" sz="2600" u="sng" dirty="0">
                <a:latin typeface="+mn-ea"/>
                <a:hlinkClick r:id="rId10" tooltip="마이크로소프트 코타나"/>
              </a:rPr>
              <a:t>마이크로소프트 </a:t>
            </a:r>
            <a:r>
              <a:rPr lang="ko-KR" altLang="en-US" sz="2600" u="sng" dirty="0" err="1">
                <a:latin typeface="+mn-ea"/>
                <a:hlinkClick r:id="rId10" tooltip="마이크로소프트 코타나"/>
              </a:rPr>
              <a:t>코타나</a:t>
            </a:r>
            <a:r>
              <a:rPr lang="en-US" altLang="ko-KR" sz="2600" dirty="0">
                <a:latin typeface="+mn-ea"/>
              </a:rPr>
              <a:t>: </a:t>
            </a:r>
            <a:r>
              <a:rPr lang="ko-KR" altLang="en-US" sz="2600" dirty="0">
                <a:latin typeface="+mn-ea"/>
                <a:hlinkClick r:id="rId11" tooltip="마이크로소프트"/>
              </a:rPr>
              <a:t>마이크로소프트</a:t>
            </a:r>
            <a:r>
              <a:rPr lang="ko-KR" altLang="en-US" sz="2600" dirty="0">
                <a:latin typeface="+mn-ea"/>
              </a:rPr>
              <a:t>에서 개발한 자연언어 처리 </a:t>
            </a:r>
            <a:r>
              <a:rPr lang="en-US" altLang="ko-KR" sz="2600" dirty="0">
                <a:latin typeface="+mn-ea"/>
              </a:rPr>
              <a:t>AI</a:t>
            </a:r>
            <a:r>
              <a:rPr lang="en-US" altLang="ko-KR" sz="2600" dirty="0" smtClean="0">
                <a:latin typeface="+mn-ea"/>
              </a:rPr>
              <a:t>.</a:t>
            </a:r>
          </a:p>
          <a:p>
            <a:r>
              <a:rPr lang="ko-KR" altLang="en-US" sz="2600" u="sng" dirty="0">
                <a:latin typeface="+mn-ea"/>
                <a:hlinkClick r:id="rId12" tooltip="삼성전자"/>
              </a:rPr>
              <a:t>삼성전자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  <a:hlinkClick r:id="rId13" tooltip="S 보이스"/>
              </a:rPr>
              <a:t>S </a:t>
            </a:r>
            <a:r>
              <a:rPr lang="ko-KR" altLang="en-US" sz="2600" dirty="0">
                <a:latin typeface="+mn-ea"/>
                <a:hlinkClick r:id="rId13" tooltip="S 보이스"/>
              </a:rPr>
              <a:t>보이스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</a:rPr>
              <a:t>: </a:t>
            </a:r>
            <a:r>
              <a:rPr lang="ko-KR" altLang="en-US" sz="2600" dirty="0">
                <a:latin typeface="+mn-ea"/>
              </a:rPr>
              <a:t>삼성전자가 공개한 자연언어 처리 </a:t>
            </a:r>
            <a:r>
              <a:rPr lang="en-US" altLang="ko-KR" sz="2600" dirty="0">
                <a:latin typeface="+mn-ea"/>
              </a:rPr>
              <a:t>AI. </a:t>
            </a:r>
            <a:r>
              <a:rPr lang="ko-KR" altLang="en-US" sz="2600" dirty="0">
                <a:latin typeface="+mn-ea"/>
              </a:rPr>
              <a:t>음운을 분석해서 거기에 맞는 답변을 서버에서 조회하는 방식으로 </a:t>
            </a:r>
            <a:r>
              <a:rPr lang="ko-KR" altLang="en-US" sz="2600" dirty="0" smtClean="0">
                <a:latin typeface="+mn-ea"/>
              </a:rPr>
              <a:t>작동</a:t>
            </a:r>
            <a:endParaRPr lang="en-US" altLang="ko-KR" sz="2600" dirty="0" smtClean="0">
              <a:latin typeface="+mn-ea"/>
            </a:endParaRPr>
          </a:p>
          <a:p>
            <a:r>
              <a:rPr lang="ko-KR" altLang="en-US" sz="2600" dirty="0">
                <a:latin typeface="+mn-ea"/>
                <a:hlinkClick r:id="rId12" tooltip="삼성전자"/>
              </a:rPr>
              <a:t>삼성전자</a:t>
            </a:r>
            <a:r>
              <a:rPr lang="ko-KR" altLang="en-US" sz="2600" dirty="0">
                <a:latin typeface="+mn-ea"/>
              </a:rPr>
              <a:t> </a:t>
            </a:r>
            <a:r>
              <a:rPr lang="ko-KR" altLang="en-US" sz="2600" dirty="0" err="1">
                <a:latin typeface="+mn-ea"/>
                <a:hlinkClick r:id="rId14" tooltip="빅스비"/>
              </a:rPr>
              <a:t>빅스비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</a:rPr>
              <a:t>: </a:t>
            </a:r>
            <a:r>
              <a:rPr lang="ko-KR" altLang="en-US" sz="2600" dirty="0">
                <a:latin typeface="+mn-ea"/>
              </a:rPr>
              <a:t>삼성전자가 공개한 고성능 인공지능 비서 애플리케이션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0107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56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현실의 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25899"/>
            <a:ext cx="10515600" cy="4752870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latin typeface="+mn-ea"/>
                <a:hlinkClick r:id="rId2" tooltip="Apple"/>
              </a:rPr>
              <a:t>Apple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  <a:hlinkClick r:id="rId3" tooltip="Siri"/>
              </a:rPr>
              <a:t>Siri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</a:rPr>
              <a:t>: SRI</a:t>
            </a:r>
            <a:r>
              <a:rPr lang="en-US" altLang="ko-KR" sz="2600" baseline="30000" dirty="0">
                <a:latin typeface="+mn-ea"/>
                <a:hlinkClick r:id="rId4" tooltip="현재는 애플에 인수되었다."/>
              </a:rPr>
              <a:t>[12]</a:t>
            </a:r>
            <a:r>
              <a:rPr lang="ko-KR" altLang="en-US" sz="2600" dirty="0">
                <a:latin typeface="+mn-ea"/>
              </a:rPr>
              <a:t>에서 개발한 자연언어 처리 </a:t>
            </a:r>
            <a:r>
              <a:rPr lang="en-US" altLang="ko-KR" sz="2600" dirty="0">
                <a:latin typeface="+mn-ea"/>
              </a:rPr>
              <a:t>AI</a:t>
            </a:r>
            <a:r>
              <a:rPr lang="en-US" altLang="ko-KR" sz="2600" dirty="0" smtClean="0">
                <a:latin typeface="+mn-ea"/>
              </a:rPr>
              <a:t>.</a:t>
            </a:r>
          </a:p>
          <a:p>
            <a:r>
              <a:rPr lang="ko-KR" altLang="en-US" sz="2600" dirty="0">
                <a:latin typeface="+mn-ea"/>
              </a:rPr>
              <a:t>비길</a:t>
            </a:r>
            <a:r>
              <a:rPr lang="en-US" altLang="ko-KR" sz="2600" dirty="0">
                <a:latin typeface="+mn-ea"/>
              </a:rPr>
              <a:t>(</a:t>
            </a:r>
            <a:r>
              <a:rPr lang="en-US" altLang="ko-KR" sz="2600" dirty="0" err="1">
                <a:latin typeface="+mn-ea"/>
              </a:rPr>
              <a:t>ViGiL</a:t>
            </a:r>
            <a:r>
              <a:rPr lang="en-US" altLang="ko-KR" sz="2600" dirty="0">
                <a:latin typeface="+mn-ea"/>
              </a:rPr>
              <a:t>) : SRI</a:t>
            </a:r>
            <a:r>
              <a:rPr lang="ko-KR" altLang="en-US" sz="2600" dirty="0">
                <a:latin typeface="+mn-ea"/>
              </a:rPr>
              <a:t>에서 개발 중인 인공지능 감시체계</a:t>
            </a:r>
            <a:r>
              <a:rPr lang="en-US" altLang="ko-KR" sz="2600" dirty="0">
                <a:latin typeface="+mn-ea"/>
              </a:rPr>
              <a:t>. </a:t>
            </a:r>
            <a:r>
              <a:rPr lang="ko-KR" altLang="en-US" sz="2600" dirty="0">
                <a:latin typeface="+mn-ea"/>
              </a:rPr>
              <a:t>군사용으로 개발 </a:t>
            </a:r>
            <a:r>
              <a:rPr lang="ko-KR" altLang="en-US" sz="2600" dirty="0" smtClean="0">
                <a:latin typeface="+mn-ea"/>
              </a:rPr>
              <a:t>중</a:t>
            </a:r>
            <a:endParaRPr lang="en-US" altLang="ko-KR" sz="2600" dirty="0" smtClean="0">
              <a:latin typeface="+mn-ea"/>
            </a:endParaRPr>
          </a:p>
          <a:p>
            <a:r>
              <a:rPr lang="ko-KR" altLang="en-US" sz="2600" dirty="0" err="1">
                <a:latin typeface="+mn-ea"/>
              </a:rPr>
              <a:t>비브</a:t>
            </a:r>
            <a:r>
              <a:rPr lang="en-US" altLang="ko-KR" sz="2600" dirty="0">
                <a:latin typeface="+mn-ea"/>
              </a:rPr>
              <a:t>(Viv) : SRI</a:t>
            </a:r>
            <a:r>
              <a:rPr lang="ko-KR" altLang="en-US" sz="2600" dirty="0">
                <a:latin typeface="+mn-ea"/>
              </a:rPr>
              <a:t>가 애플에 인수되자 퇴사한 시리 개발자들이 만든 자연어 처리 </a:t>
            </a:r>
            <a:r>
              <a:rPr lang="en-US" altLang="ko-KR" sz="2600" dirty="0">
                <a:latin typeface="+mn-ea"/>
              </a:rPr>
              <a:t>AI</a:t>
            </a:r>
            <a:r>
              <a:rPr lang="en-US" altLang="ko-KR" sz="2600" dirty="0" smtClean="0">
                <a:latin typeface="+mn-ea"/>
              </a:rPr>
              <a:t>.</a:t>
            </a:r>
          </a:p>
          <a:p>
            <a:r>
              <a:rPr lang="ko-KR" altLang="en-US" sz="2600" u="sng" dirty="0">
                <a:latin typeface="+mn-ea"/>
                <a:hlinkClick r:id="rId5" tooltip="페이스북"/>
              </a:rPr>
              <a:t>페이스북</a:t>
            </a:r>
            <a:r>
              <a:rPr lang="ko-KR" altLang="en-US" sz="2600" dirty="0">
                <a:latin typeface="+mn-ea"/>
              </a:rPr>
              <a:t> </a:t>
            </a:r>
            <a:r>
              <a:rPr lang="ko-KR" altLang="en-US" sz="2600" dirty="0" err="1">
                <a:latin typeface="+mn-ea"/>
              </a:rPr>
              <a:t>딥페이스</a:t>
            </a:r>
            <a:r>
              <a:rPr lang="ko-KR" altLang="en-US" sz="2600" dirty="0">
                <a:latin typeface="+mn-ea"/>
              </a:rPr>
              <a:t> </a:t>
            </a:r>
            <a:r>
              <a:rPr lang="en-US" altLang="ko-KR" sz="2600" dirty="0">
                <a:latin typeface="+mn-ea"/>
              </a:rPr>
              <a:t>: </a:t>
            </a:r>
            <a:r>
              <a:rPr lang="ko-KR" altLang="en-US" sz="2600" dirty="0">
                <a:latin typeface="+mn-ea"/>
              </a:rPr>
              <a:t>얼굴 인식 </a:t>
            </a:r>
            <a:r>
              <a:rPr lang="en-US" altLang="ko-KR" sz="2600" dirty="0">
                <a:latin typeface="+mn-ea"/>
              </a:rPr>
              <a:t>AI</a:t>
            </a:r>
            <a:r>
              <a:rPr lang="en-US" altLang="ko-KR" sz="2600" dirty="0" smtClean="0">
                <a:latin typeface="+mn-ea"/>
              </a:rPr>
              <a:t>.</a:t>
            </a:r>
          </a:p>
          <a:p>
            <a:r>
              <a:rPr lang="ko-KR" altLang="en-US" sz="2600" u="sng" dirty="0" err="1" smtClean="0">
                <a:latin typeface="+mn-ea"/>
                <a:hlinkClick r:id="rId6" tooltip="엑소브레인"/>
              </a:rPr>
              <a:t>엑소브레인</a:t>
            </a:r>
            <a:endParaRPr lang="en-US" altLang="ko-KR" sz="2600" u="sng" dirty="0" smtClean="0">
              <a:latin typeface="+mn-ea"/>
            </a:endParaRPr>
          </a:p>
          <a:p>
            <a:r>
              <a:rPr lang="ko-KR" altLang="en-US" sz="2600" dirty="0" err="1">
                <a:latin typeface="+mn-ea"/>
                <a:hlinkClick r:id="rId7" tooltip="엘리자"/>
              </a:rPr>
              <a:t>엘리자</a:t>
            </a:r>
            <a:r>
              <a:rPr lang="en-US" altLang="ko-KR" sz="2600" dirty="0">
                <a:latin typeface="+mn-ea"/>
              </a:rPr>
              <a:t>(ELIZA) : 1960</a:t>
            </a:r>
            <a:r>
              <a:rPr lang="ko-KR" altLang="en-US" sz="2600" dirty="0">
                <a:latin typeface="+mn-ea"/>
              </a:rPr>
              <a:t>년대에 만들어진 인공지능답게 조금 복잡한 알고리즘 수준의 물건이었으나</a:t>
            </a:r>
            <a:r>
              <a:rPr lang="en-US" altLang="ko-KR" sz="2600" dirty="0">
                <a:latin typeface="+mn-ea"/>
              </a:rPr>
              <a:t>, </a:t>
            </a:r>
            <a:r>
              <a:rPr lang="ko-KR" altLang="en-US" sz="2600" dirty="0" err="1">
                <a:latin typeface="+mn-ea"/>
                <a:hlinkClick r:id="rId8" tooltip="일라이자 효과"/>
              </a:rPr>
              <a:t>일라이자</a:t>
            </a:r>
            <a:r>
              <a:rPr lang="ko-KR" altLang="en-US" sz="2600" dirty="0">
                <a:latin typeface="+mn-ea"/>
                <a:hlinkClick r:id="rId8" tooltip="일라이자 효과"/>
              </a:rPr>
              <a:t> 효과</a:t>
            </a:r>
            <a:r>
              <a:rPr lang="ko-KR" altLang="en-US" sz="2600" dirty="0">
                <a:latin typeface="+mn-ea"/>
              </a:rPr>
              <a:t>라는 말을 만들어낼 정도로 큰 파장을 불러일으켰고</a:t>
            </a:r>
            <a:r>
              <a:rPr lang="en-US" altLang="ko-KR" sz="2600" dirty="0">
                <a:latin typeface="+mn-ea"/>
              </a:rPr>
              <a:t>, </a:t>
            </a:r>
            <a:r>
              <a:rPr lang="ko-KR" altLang="en-US" sz="2600" dirty="0">
                <a:latin typeface="+mn-ea"/>
              </a:rPr>
              <a:t>이로 인해 인공지능과 관련한 윤리적 논쟁이 시작</a:t>
            </a:r>
          </a:p>
        </p:txBody>
      </p:sp>
    </p:spTree>
    <p:extLst>
      <p:ext uri="{BB962C8B-B14F-4D97-AF65-F5344CB8AC3E}">
        <p14:creationId xmlns:p14="http://schemas.microsoft.com/office/powerpoint/2010/main" val="320517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99" y="3697909"/>
            <a:ext cx="3016515" cy="28300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26" y="3697909"/>
            <a:ext cx="4632290" cy="28300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인공지능</a:t>
            </a:r>
            <a:r>
              <a:rPr lang="en-US" altLang="ko-KR" dirty="0" smtClean="0">
                <a:latin typeface="+mn-ea"/>
                <a:ea typeface="+mn-ea"/>
              </a:rPr>
              <a:t>(Artificial Intelligence)</a:t>
            </a:r>
            <a:r>
              <a:rPr lang="ko-KR" altLang="en-US" dirty="0" smtClean="0">
                <a:latin typeface="+mn-ea"/>
                <a:ea typeface="+mn-ea"/>
              </a:rPr>
              <a:t>의 정의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6404" cy="2555875"/>
          </a:xfrm>
        </p:spPr>
        <p:txBody>
          <a:bodyPr/>
          <a:lstStyle/>
          <a:p>
            <a:r>
              <a:rPr lang="ko-KR" altLang="en-US" dirty="0" smtClean="0">
                <a:latin typeface="+mn-ea"/>
              </a:rPr>
              <a:t>인간이 지닌 지적 능력의 일부 또는 전체를 인공적으로 구현한 것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일반적으로는 범용 컴퓨터를 통해 소프트웨어적으로 구현하지만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어떤 것은 인간의 신경계를 모방한 특수한 회로를 칩으로 만들어 구현하기도 한다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843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56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각종 창작물에 등장하는 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35461"/>
            <a:ext cx="10515600" cy="513193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u="sng" dirty="0">
                <a:latin typeface="+mn-ea"/>
                <a:hlinkClick r:id="rId2" tooltip="2001 스페이스 오딧세이"/>
              </a:rPr>
              <a:t>2001 </a:t>
            </a:r>
            <a:r>
              <a:rPr lang="ko-KR" altLang="en-US" u="sng" dirty="0">
                <a:latin typeface="+mn-ea"/>
                <a:hlinkClick r:id="rId2" tooltip="2001 스페이스 오딧세이"/>
              </a:rPr>
              <a:t>스페이스 </a:t>
            </a:r>
            <a:r>
              <a:rPr lang="ko-KR" altLang="en-US" u="sng" dirty="0" err="1">
                <a:latin typeface="+mn-ea"/>
                <a:hlinkClick r:id="rId2" tooltip="2001 스페이스 오딧세이"/>
              </a:rPr>
              <a:t>오딧세이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 </a:t>
            </a:r>
            <a:r>
              <a:rPr lang="en-US" altLang="ko-KR" b="1" dirty="0">
                <a:latin typeface="+mn-ea"/>
                <a:hlinkClick r:id="rId3" tooltip="HAL 9000"/>
              </a:rPr>
              <a:t>HAL </a:t>
            </a:r>
            <a:r>
              <a:rPr lang="en-US" altLang="ko-KR" b="1" dirty="0" smtClean="0">
                <a:latin typeface="+mn-ea"/>
                <a:hlinkClick r:id="rId3" tooltip="HAL 9000"/>
              </a:rPr>
              <a:t>9000</a:t>
            </a:r>
            <a:endParaRPr lang="en-US" altLang="ko-KR" b="1" dirty="0" smtClean="0">
              <a:latin typeface="+mn-ea"/>
            </a:endParaRPr>
          </a:p>
          <a:p>
            <a:r>
              <a:rPr lang="ko-KR" altLang="en-US" u="sng" dirty="0" err="1">
                <a:latin typeface="+mn-ea"/>
                <a:hlinkClick r:id="rId4" tooltip="로보캅"/>
              </a:rPr>
              <a:t>로보캅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 </a:t>
            </a:r>
            <a:r>
              <a:rPr lang="ko-KR" altLang="en-US" dirty="0" err="1">
                <a:latin typeface="+mn-ea"/>
                <a:hlinkClick r:id="rId5" tooltip="오토모"/>
              </a:rPr>
              <a:t>오토모</a:t>
            </a:r>
            <a:r>
              <a:rPr lang="en-US" altLang="ko-KR" dirty="0">
                <a:latin typeface="+mn-ea"/>
              </a:rPr>
              <a:t>, </a:t>
            </a:r>
            <a:r>
              <a:rPr lang="en-US" altLang="ko-KR" dirty="0" smtClean="0">
                <a:latin typeface="+mn-ea"/>
                <a:hlinkClick r:id="rId6" tooltip="ED-209"/>
              </a:rPr>
              <a:t>ED-209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>
                <a:latin typeface="+mn-ea"/>
                <a:hlinkClick r:id="rId7" tooltip="매트릭스"/>
              </a:rPr>
              <a:t>매트릭스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 </a:t>
            </a:r>
            <a:r>
              <a:rPr lang="ko-KR" altLang="en-US" dirty="0" err="1">
                <a:latin typeface="+mn-ea"/>
                <a:hlinkClick r:id="rId8" tooltip="아키텍트"/>
              </a:rPr>
              <a:t>아키텍트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dirty="0">
                <a:latin typeface="+mn-ea"/>
                <a:hlinkClick r:id="rId9" tooltip="오라클"/>
              </a:rPr>
              <a:t>오라클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u="sng" dirty="0">
                <a:latin typeface="+mn-ea"/>
                <a:hlinkClick r:id="rId10" tooltip="스미스 요원"/>
              </a:rPr>
              <a:t>스미스 </a:t>
            </a:r>
            <a:r>
              <a:rPr lang="ko-KR" altLang="en-US" u="sng" dirty="0" smtClean="0">
                <a:latin typeface="+mn-ea"/>
                <a:hlinkClick r:id="rId10" tooltip="스미스 요원"/>
              </a:rPr>
              <a:t>요원</a:t>
            </a:r>
            <a:endParaRPr lang="en-US" altLang="ko-KR" u="sng" dirty="0" smtClean="0">
              <a:latin typeface="+mn-ea"/>
            </a:endParaRPr>
          </a:p>
          <a:p>
            <a:r>
              <a:rPr lang="ko-KR" altLang="en-US" u="sng" dirty="0" err="1">
                <a:latin typeface="+mn-ea"/>
                <a:hlinkClick r:id="rId11" tooltip="바이오하자드"/>
              </a:rPr>
              <a:t>바이오하자드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 </a:t>
            </a:r>
            <a:r>
              <a:rPr lang="ko-KR" altLang="en-US" dirty="0">
                <a:latin typeface="+mn-ea"/>
                <a:hlinkClick r:id="rId12" tooltip="레드 퀸"/>
              </a:rPr>
              <a:t>레드 </a:t>
            </a:r>
            <a:r>
              <a:rPr lang="ko-KR" altLang="en-US" dirty="0" smtClean="0">
                <a:latin typeface="+mn-ea"/>
                <a:hlinkClick r:id="rId12" tooltip="레드 퀸"/>
              </a:rPr>
              <a:t>퀸</a:t>
            </a:r>
            <a:endParaRPr lang="en-US" altLang="ko-KR" dirty="0" smtClean="0">
              <a:latin typeface="+mn-ea"/>
            </a:endParaRPr>
          </a:p>
          <a:p>
            <a:r>
              <a:rPr lang="ko-KR" altLang="en-US" u="sng" dirty="0">
                <a:latin typeface="+mn-ea"/>
                <a:hlinkClick r:id="rId13" tooltip="스타워즈"/>
              </a:rPr>
              <a:t>스타워즈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 </a:t>
            </a:r>
            <a:r>
              <a:rPr lang="ko-KR" altLang="en-US" dirty="0" err="1">
                <a:latin typeface="+mn-ea"/>
                <a:hlinkClick r:id="rId14" tooltip="드로이드"/>
              </a:rPr>
              <a:t>드로이드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>
                <a:latin typeface="+mn-ea"/>
                <a:hlinkClick r:id="rId15" tooltip="R2-D2"/>
              </a:rPr>
              <a:t>R2-D2</a:t>
            </a:r>
            <a:r>
              <a:rPr lang="en-US" altLang="ko-KR" dirty="0">
                <a:latin typeface="+mn-ea"/>
              </a:rPr>
              <a:t>, </a:t>
            </a:r>
            <a:r>
              <a:rPr lang="en-US" altLang="ko-KR" dirty="0">
                <a:latin typeface="+mn-ea"/>
                <a:hlinkClick r:id="rId16" tooltip="C-3PO"/>
              </a:rPr>
              <a:t>C-3PO</a:t>
            </a:r>
            <a:r>
              <a:rPr lang="en-US" altLang="ko-KR" dirty="0">
                <a:latin typeface="+mn-ea"/>
              </a:rPr>
              <a:t>, </a:t>
            </a:r>
            <a:r>
              <a:rPr lang="en-US" altLang="ko-KR" dirty="0">
                <a:latin typeface="+mn-ea"/>
                <a:hlinkClick r:id="rId17" tooltip="BB-8"/>
              </a:rPr>
              <a:t>BB-8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r>
              <a:rPr lang="ko-KR" altLang="en-US" u="sng" dirty="0">
                <a:latin typeface="+mn-ea"/>
                <a:hlinkClick r:id="rId18" tooltip="스타크래프트 시리즈"/>
              </a:rPr>
              <a:t>스타크래프트 시리즈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 </a:t>
            </a:r>
            <a:r>
              <a:rPr lang="ko-KR" altLang="en-US" dirty="0">
                <a:latin typeface="+mn-ea"/>
                <a:hlinkClick r:id="rId19" tooltip="부관(스타크래프트 시리즈)"/>
              </a:rPr>
              <a:t>부관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dirty="0" err="1">
                <a:latin typeface="+mn-ea"/>
                <a:hlinkClick r:id="rId20" tooltip="밤까마귀"/>
              </a:rPr>
              <a:t>밤까마귀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dirty="0">
                <a:latin typeface="+mn-ea"/>
                <a:hlinkClick r:id="rId21" tooltip="프로토스"/>
              </a:rPr>
              <a:t>프로토스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dirty="0" err="1">
                <a:latin typeface="+mn-ea"/>
              </a:rPr>
              <a:t>무인기들</a:t>
            </a:r>
            <a:r>
              <a:rPr lang="en-US" altLang="ko-KR" dirty="0">
                <a:latin typeface="+mn-ea"/>
              </a:rPr>
              <a:t>, </a:t>
            </a:r>
            <a:r>
              <a:rPr lang="ko-KR" altLang="en-US" dirty="0" err="1" smtClean="0">
                <a:latin typeface="+mn-ea"/>
                <a:hlinkClick r:id="rId22" tooltip="정화자"/>
              </a:rPr>
              <a:t>정화자</a:t>
            </a:r>
            <a:endParaRPr lang="en-US" altLang="ko-KR" baseline="30000" dirty="0" smtClean="0">
              <a:latin typeface="+mn-ea"/>
            </a:endParaRPr>
          </a:p>
          <a:p>
            <a:r>
              <a:rPr lang="ko-KR" altLang="en-US" u="sng" dirty="0">
                <a:latin typeface="+mn-ea"/>
                <a:hlinkClick r:id="rId23" tooltip="아이 로봇"/>
              </a:rPr>
              <a:t>아이 로봇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en-US" altLang="ko-KR" dirty="0" smtClean="0">
                <a:latin typeface="+mn-ea"/>
              </a:rPr>
              <a:t>VIKI</a:t>
            </a:r>
          </a:p>
          <a:p>
            <a:r>
              <a:rPr lang="ko-KR" altLang="en-US" u="sng" dirty="0">
                <a:latin typeface="+mn-ea"/>
                <a:hlinkClick r:id="rId24" tooltip="엑스 마키나"/>
              </a:rPr>
              <a:t>엑스 마키나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 err="1">
                <a:latin typeface="+mn-ea"/>
              </a:rPr>
              <a:t>에이바</a:t>
            </a:r>
            <a:r>
              <a:rPr lang="en-US" altLang="ko-KR" dirty="0">
                <a:latin typeface="+mn-ea"/>
              </a:rPr>
              <a:t>(Ava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r>
              <a:rPr lang="ko-KR" altLang="en-US" dirty="0" err="1">
                <a:latin typeface="+mn-ea"/>
                <a:hlinkClick r:id="rId25" tooltip="인터스텔라"/>
              </a:rPr>
              <a:t>인터스텔라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 err="1">
                <a:latin typeface="+mn-ea"/>
              </a:rPr>
              <a:t>타스</a:t>
            </a:r>
            <a:r>
              <a:rPr lang="en-US" altLang="ko-KR" dirty="0">
                <a:latin typeface="+mn-ea"/>
              </a:rPr>
              <a:t>(TARS), </a:t>
            </a:r>
            <a:r>
              <a:rPr lang="ko-KR" altLang="en-US" dirty="0" smtClean="0">
                <a:latin typeface="+mn-ea"/>
              </a:rPr>
              <a:t>케이스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>
                <a:latin typeface="+mn-ea"/>
                <a:hlinkClick r:id="rId26" tooltip="터미네이터"/>
              </a:rPr>
              <a:t>터미네이터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 </a:t>
            </a:r>
            <a:r>
              <a:rPr lang="ko-KR" altLang="en-US" dirty="0" err="1">
                <a:latin typeface="+mn-ea"/>
                <a:hlinkClick r:id="rId27" tooltip="스카이넷"/>
              </a:rPr>
              <a:t>스카이넷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그 외 모든 터미네이터 기종들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  <a:hlinkClick r:id="rId28" tooltip="트랜스포머"/>
              </a:rPr>
              <a:t>트랜스포머</a:t>
            </a:r>
            <a:r>
              <a:rPr lang="ko-KR" altLang="en-US" dirty="0">
                <a:latin typeface="+mn-ea"/>
              </a:rPr>
              <a:t> </a:t>
            </a:r>
            <a:r>
              <a:rPr lang="en-US" altLang="ko-KR" dirty="0">
                <a:latin typeface="+mn-ea"/>
              </a:rPr>
              <a:t>- </a:t>
            </a:r>
            <a:r>
              <a:rPr lang="ko-KR" altLang="en-US" u="sng" dirty="0">
                <a:latin typeface="+mn-ea"/>
                <a:hlinkClick r:id="rId29" tooltip="벡터 시그마"/>
              </a:rPr>
              <a:t>벡터 시그마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263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877" y="405179"/>
            <a:ext cx="2927210" cy="18148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15" y="965635"/>
            <a:ext cx="2876550" cy="1590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6" y="413185"/>
            <a:ext cx="3810000" cy="2143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9" y="2326193"/>
            <a:ext cx="3512475" cy="24278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119" y="3335844"/>
            <a:ext cx="2335848" cy="33461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551" y="2783394"/>
            <a:ext cx="4229100" cy="2362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612" y="4623079"/>
            <a:ext cx="2857500" cy="160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1273" y="186101"/>
            <a:ext cx="2552700" cy="1790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2975" y="4754016"/>
            <a:ext cx="3048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5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856" y="59167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AI enabling technologies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45" y="1688830"/>
            <a:ext cx="9616539" cy="49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49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chine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07" y="892175"/>
            <a:ext cx="10180001" cy="556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60956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/>
              <a:t>Big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327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56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Big 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25899"/>
            <a:ext cx="5471160" cy="2916333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+mn-ea"/>
              </a:rPr>
              <a:t>“Big data”</a:t>
            </a:r>
            <a:r>
              <a:rPr lang="ko-KR" altLang="en-US" sz="2400" dirty="0" smtClean="0">
                <a:latin typeface="+mn-ea"/>
              </a:rPr>
              <a:t>란 </a:t>
            </a:r>
            <a:r>
              <a:rPr lang="ko-KR" altLang="en-US" sz="2400" dirty="0">
                <a:latin typeface="+mn-ea"/>
              </a:rPr>
              <a:t>기존 데이터베이스 </a:t>
            </a:r>
            <a:r>
              <a:rPr lang="ko-KR" altLang="en-US" sz="2400" b="1" dirty="0" smtClean="0">
                <a:latin typeface="+mn-ea"/>
              </a:rPr>
              <a:t>관리 도구의 </a:t>
            </a:r>
            <a:r>
              <a:rPr lang="ko-KR" altLang="en-US" sz="2400" b="1" dirty="0">
                <a:latin typeface="+mn-ea"/>
              </a:rPr>
              <a:t>능력을 넘어서는 대량</a:t>
            </a:r>
            <a:r>
              <a:rPr lang="ko-KR" altLang="en-US" sz="2400" dirty="0">
                <a:latin typeface="+mn-ea"/>
              </a:rPr>
              <a:t>의 정형 또는 심지어 데이터베이스 형태가 아닌 비정형의 데이터 </a:t>
            </a:r>
            <a:r>
              <a:rPr lang="ko-KR" altLang="en-US" sz="2400" dirty="0" smtClean="0">
                <a:latin typeface="+mn-ea"/>
              </a:rPr>
              <a:t>집합 조차 포함하는 </a:t>
            </a:r>
            <a:r>
              <a:rPr lang="ko-KR" altLang="en-US" sz="2400" dirty="0">
                <a:latin typeface="+mn-ea"/>
              </a:rPr>
              <a:t>데이터로부터 </a:t>
            </a:r>
            <a:r>
              <a:rPr lang="ko-KR" altLang="en-US" sz="2400" b="1" dirty="0">
                <a:latin typeface="+mn-ea"/>
              </a:rPr>
              <a:t>가치를 추출하고 결과를 분석하는 </a:t>
            </a:r>
            <a:r>
              <a:rPr lang="ko-KR" altLang="en-US" sz="2400" b="1" dirty="0" smtClean="0">
                <a:latin typeface="+mn-ea"/>
              </a:rPr>
              <a:t>기술</a:t>
            </a:r>
            <a:r>
              <a:rPr lang="ko-KR" altLang="en-US" sz="2400" dirty="0" smtClean="0">
                <a:latin typeface="+mn-ea"/>
              </a:rPr>
              <a:t>이다</a:t>
            </a:r>
            <a:r>
              <a:rPr lang="en-US" altLang="ko-KR" sz="2400" dirty="0" smtClean="0">
                <a:latin typeface="+mn-ea"/>
              </a:rPr>
              <a:t>.</a:t>
            </a:r>
          </a:p>
        </p:txBody>
      </p:sp>
      <p:pic>
        <p:nvPicPr>
          <p:cNvPr id="9218" name="Picture 2" descr="big data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28" y="557783"/>
            <a:ext cx="5806504" cy="326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3942771"/>
            <a:ext cx="11228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Big data challenges include </a:t>
            </a:r>
            <a:r>
              <a:rPr lang="en-US" altLang="ko-KR" sz="2400" b="1" dirty="0">
                <a:latin typeface="+mn-ea"/>
              </a:rPr>
              <a:t>capturing data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b="1" dirty="0">
                <a:latin typeface="+mn-ea"/>
              </a:rPr>
              <a:t>data storage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b="1" dirty="0">
                <a:latin typeface="+mn-ea"/>
              </a:rPr>
              <a:t>data analysis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b="1" dirty="0">
                <a:latin typeface="+mn-ea"/>
              </a:rPr>
              <a:t>search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b="1" dirty="0">
                <a:latin typeface="+mn-ea"/>
              </a:rPr>
              <a:t>sharing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b="1" dirty="0">
                <a:latin typeface="+mn-ea"/>
              </a:rPr>
              <a:t>transfer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b="1" dirty="0">
                <a:latin typeface="+mn-ea"/>
              </a:rPr>
              <a:t>visualization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b="1" dirty="0">
                <a:latin typeface="+mn-ea"/>
              </a:rPr>
              <a:t>querying</a:t>
            </a:r>
            <a:r>
              <a:rPr lang="en-US" altLang="ko-KR" sz="2400" dirty="0">
                <a:latin typeface="+mn-ea"/>
              </a:rPr>
              <a:t>, updating, </a:t>
            </a:r>
            <a:r>
              <a:rPr lang="en-US" altLang="ko-KR" sz="2400" b="1" dirty="0">
                <a:latin typeface="+mn-ea"/>
              </a:rPr>
              <a:t>information privacy</a:t>
            </a:r>
            <a:r>
              <a:rPr lang="en-US" altLang="ko-KR" sz="2400" dirty="0">
                <a:latin typeface="+mn-ea"/>
              </a:rPr>
              <a:t> and </a:t>
            </a:r>
            <a:r>
              <a:rPr lang="en-US" altLang="ko-KR" sz="2400" b="1" dirty="0">
                <a:latin typeface="+mn-ea"/>
              </a:rPr>
              <a:t>data source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Big data tends to refer to the use of </a:t>
            </a:r>
            <a:r>
              <a:rPr lang="en-US" altLang="ko-KR" sz="2400" b="1" dirty="0">
                <a:latin typeface="+mn-ea"/>
              </a:rPr>
              <a:t>predictive analytics</a:t>
            </a:r>
            <a:r>
              <a:rPr lang="en-US" altLang="ko-KR" sz="2400" dirty="0">
                <a:latin typeface="+mn-ea"/>
              </a:rPr>
              <a:t>, </a:t>
            </a:r>
            <a:r>
              <a:rPr lang="en-US" altLang="ko-KR" sz="2400" b="1" dirty="0">
                <a:latin typeface="+mn-ea"/>
              </a:rPr>
              <a:t>user behavior analytics</a:t>
            </a:r>
            <a:r>
              <a:rPr lang="en-US" altLang="ko-KR" sz="2400" dirty="0">
                <a:latin typeface="+mn-ea"/>
              </a:rPr>
              <a:t>, or certain other advanced data analytics methods that extract value from data, and seldom to a particular size of data set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764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56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Characteristics of Big 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942434"/>
            <a:ext cx="6202679" cy="3730150"/>
          </a:xfrm>
        </p:spPr>
        <p:txBody>
          <a:bodyPr>
            <a:noAutofit/>
          </a:bodyPr>
          <a:lstStyle/>
          <a:p>
            <a:r>
              <a:rPr lang="en-US" altLang="ko-KR" sz="2200" b="1" dirty="0">
                <a:latin typeface="+mn-ea"/>
              </a:rPr>
              <a:t>Volume</a:t>
            </a:r>
          </a:p>
          <a:p>
            <a:pPr marL="0" indent="0">
              <a:buNone/>
            </a:pPr>
            <a:r>
              <a:rPr lang="en-US" altLang="ko-KR" sz="2200" dirty="0">
                <a:latin typeface="+mn-ea"/>
              </a:rPr>
              <a:t>The </a:t>
            </a:r>
            <a:r>
              <a:rPr lang="en-US" altLang="ko-KR" sz="2200" b="1" dirty="0">
                <a:latin typeface="+mn-ea"/>
              </a:rPr>
              <a:t>quantity of generated and stored data</a:t>
            </a:r>
            <a:r>
              <a:rPr lang="en-US" altLang="ko-KR" sz="2200" dirty="0">
                <a:latin typeface="+mn-ea"/>
              </a:rPr>
              <a:t>. The size of the data determines the value and potential insight, and whether it can be considered big data or not</a:t>
            </a:r>
            <a:r>
              <a:rPr lang="en-US" altLang="ko-KR" sz="2200" dirty="0" smtClean="0">
                <a:latin typeface="+mn-ea"/>
              </a:rPr>
              <a:t>.</a:t>
            </a:r>
          </a:p>
          <a:p>
            <a:r>
              <a:rPr lang="en-US" altLang="ko-KR" sz="2200" b="1" dirty="0">
                <a:latin typeface="+mn-ea"/>
              </a:rPr>
              <a:t>Variety</a:t>
            </a:r>
          </a:p>
          <a:p>
            <a:pPr marL="0" indent="0">
              <a:buNone/>
            </a:pPr>
            <a:r>
              <a:rPr lang="en-US" altLang="ko-KR" sz="2200" dirty="0">
                <a:latin typeface="+mn-ea"/>
              </a:rPr>
              <a:t>The </a:t>
            </a:r>
            <a:r>
              <a:rPr lang="en-US" altLang="ko-KR" sz="2200" b="1" dirty="0">
                <a:latin typeface="+mn-ea"/>
              </a:rPr>
              <a:t>type and nature of the data</a:t>
            </a:r>
            <a:r>
              <a:rPr lang="en-US" altLang="ko-KR" sz="2200" dirty="0">
                <a:latin typeface="+mn-ea"/>
              </a:rPr>
              <a:t>. This helps people who analyze it to effectively use the resulting insight. Big data draws from text, images, audio, video; plus it completes missing pieces through data fusion</a:t>
            </a:r>
            <a:r>
              <a:rPr lang="en-US" altLang="ko-KR" sz="2200" dirty="0" smtClean="0">
                <a:latin typeface="+mn-ea"/>
              </a:rPr>
              <a:t>.</a:t>
            </a:r>
          </a:p>
        </p:txBody>
      </p:sp>
      <p:pic>
        <p:nvPicPr>
          <p:cNvPr id="7170" name="Picture 2" descr="big data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90" y="1463041"/>
            <a:ext cx="5128825" cy="307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4687841"/>
            <a:ext cx="11018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b="1" dirty="0" smtClean="0">
                <a:latin typeface="+mn-ea"/>
              </a:rPr>
              <a:t>Velocity</a:t>
            </a:r>
            <a:endParaRPr lang="en-US" altLang="ko-KR" sz="2200" b="1" dirty="0">
              <a:latin typeface="+mn-ea"/>
            </a:endParaRPr>
          </a:p>
          <a:p>
            <a:r>
              <a:rPr lang="en-US" altLang="ko-KR" sz="2200" dirty="0">
                <a:latin typeface="+mn-ea"/>
              </a:rPr>
              <a:t>In this context, the </a:t>
            </a:r>
            <a:r>
              <a:rPr lang="en-US" altLang="ko-KR" sz="2200" b="1" dirty="0">
                <a:latin typeface="+mn-ea"/>
              </a:rPr>
              <a:t>speed at which the data is generated and processed </a:t>
            </a:r>
            <a:r>
              <a:rPr lang="en-US" altLang="ko-KR" sz="2200" dirty="0">
                <a:latin typeface="+mn-ea"/>
              </a:rPr>
              <a:t>to meet the demands and challenges that lie in the path of growth and development. Big data is often available in </a:t>
            </a:r>
            <a:r>
              <a:rPr lang="en-US" altLang="ko-KR" sz="2200" b="1" dirty="0">
                <a:latin typeface="+mn-ea"/>
              </a:rPr>
              <a:t>real-time</a:t>
            </a:r>
            <a:r>
              <a:rPr lang="en-US" altLang="ko-KR" sz="2200" dirty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b="1" dirty="0">
                <a:latin typeface="+mn-ea"/>
              </a:rPr>
              <a:t>Veracity</a:t>
            </a:r>
          </a:p>
          <a:p>
            <a:r>
              <a:rPr lang="en-US" altLang="ko-KR" sz="2200" dirty="0">
                <a:latin typeface="+mn-ea"/>
              </a:rPr>
              <a:t>The </a:t>
            </a:r>
            <a:r>
              <a:rPr lang="en-US" altLang="ko-KR" sz="2200" b="1" dirty="0">
                <a:latin typeface="+mn-ea"/>
              </a:rPr>
              <a:t>data quality </a:t>
            </a:r>
            <a:r>
              <a:rPr lang="en-US" altLang="ko-KR" sz="2200" dirty="0">
                <a:latin typeface="+mn-ea"/>
              </a:rPr>
              <a:t>of captured data can vary greatly, affecting the accurate analysis</a:t>
            </a:r>
            <a:r>
              <a:rPr lang="en-US" altLang="ko-KR" sz="2200" dirty="0" smtClean="0">
                <a:latin typeface="+mn-ea"/>
              </a:rPr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00220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err="1" smtClean="0"/>
              <a:t>딥러닝</a:t>
            </a:r>
            <a:r>
              <a:rPr lang="en-US" altLang="ko-KR" sz="4000" dirty="0" smtClean="0"/>
              <a:t>(Deep Learning)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12188"/>
            <a:ext cx="10875264" cy="149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Deep learning is a class of machine learning algorithms that use a </a:t>
            </a:r>
            <a:r>
              <a:rPr lang="en-US" altLang="ko-KR" sz="2400" b="1" dirty="0">
                <a:solidFill>
                  <a:srgbClr val="0066FF"/>
                </a:solidFill>
                <a:latin typeface="+mn-ea"/>
              </a:rPr>
              <a:t>cascade of multiple layers of nonlinear processing </a:t>
            </a:r>
            <a:r>
              <a:rPr lang="en-US" altLang="ko-KR" sz="2400" b="1" dirty="0" smtClean="0">
                <a:solidFill>
                  <a:srgbClr val="0066FF"/>
                </a:solidFill>
                <a:latin typeface="+mn-ea"/>
              </a:rPr>
              <a:t>units(artificial neuron)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for </a:t>
            </a:r>
            <a:r>
              <a:rPr lang="en-US" altLang="ko-KR" sz="2400" b="1" dirty="0">
                <a:latin typeface="+mn-ea"/>
              </a:rPr>
              <a:t>feature extraction </a:t>
            </a:r>
            <a:r>
              <a:rPr lang="en-US" altLang="ko-KR" sz="2400" dirty="0">
                <a:latin typeface="+mn-ea"/>
              </a:rPr>
              <a:t>and </a:t>
            </a:r>
            <a:r>
              <a:rPr lang="en-US" altLang="ko-KR" sz="2400" b="1" dirty="0">
                <a:latin typeface="+mn-ea"/>
              </a:rPr>
              <a:t>transformation</a:t>
            </a:r>
            <a:r>
              <a:rPr lang="en-US" altLang="ko-KR" sz="2400" dirty="0">
                <a:latin typeface="+mn-ea"/>
              </a:rPr>
              <a:t>. Each successive layer uses the output from the previous layer as input</a:t>
            </a:r>
            <a:r>
              <a:rPr lang="en-US" altLang="ko-KR" sz="2400" dirty="0" smtClean="0">
                <a:latin typeface="+mn-ea"/>
              </a:rPr>
              <a:t>.</a:t>
            </a:r>
            <a:endParaRPr lang="en-US" altLang="ko-KR" sz="2400" dirty="0">
              <a:latin typeface="+mn-ea"/>
            </a:endParaRPr>
          </a:p>
        </p:txBody>
      </p:sp>
      <p:pic>
        <p:nvPicPr>
          <p:cNvPr id="10242" name="Picture 2" descr="deep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63" y="2843784"/>
            <a:ext cx="7139766" cy="384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199" y="2843784"/>
            <a:ext cx="40189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learns </a:t>
            </a:r>
            <a:r>
              <a:rPr lang="en-US" altLang="ko-KR" sz="2000" dirty="0">
                <a:latin typeface="+mn-ea"/>
              </a:rPr>
              <a:t>in </a:t>
            </a:r>
            <a:r>
              <a:rPr lang="en-US" altLang="ko-KR" sz="2000" b="1" dirty="0">
                <a:latin typeface="+mn-ea"/>
              </a:rPr>
              <a:t>supervised</a:t>
            </a:r>
            <a:r>
              <a:rPr lang="en-US" altLang="ko-KR" sz="2000" dirty="0">
                <a:latin typeface="+mn-ea"/>
              </a:rPr>
              <a:t> (e.g.,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classification</a:t>
            </a:r>
            <a:r>
              <a:rPr lang="en-US" altLang="ko-KR" sz="2000" dirty="0">
                <a:latin typeface="+mn-ea"/>
              </a:rPr>
              <a:t>) and/or </a:t>
            </a:r>
            <a:r>
              <a:rPr lang="en-US" altLang="ko-KR" sz="2000" b="1" dirty="0">
                <a:latin typeface="+mn-ea"/>
              </a:rPr>
              <a:t>unsupervised</a:t>
            </a:r>
            <a:r>
              <a:rPr lang="en-US" altLang="ko-KR" sz="2000" dirty="0">
                <a:latin typeface="+mn-ea"/>
              </a:rPr>
              <a:t> (e.g.,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pattern analysis</a:t>
            </a:r>
            <a:r>
              <a:rPr lang="en-US" altLang="ko-KR" sz="2000" dirty="0">
                <a:latin typeface="+mn-ea"/>
              </a:rPr>
              <a:t>) manners.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learns </a:t>
            </a:r>
            <a:r>
              <a:rPr lang="en-US" altLang="ko-KR" sz="2000" dirty="0">
                <a:latin typeface="+mn-ea"/>
              </a:rPr>
              <a:t>multiple levels of representations that correspond to </a:t>
            </a:r>
            <a:r>
              <a:rPr lang="en-US" altLang="ko-KR" sz="2000" b="1" dirty="0">
                <a:latin typeface="+mn-ea"/>
              </a:rPr>
              <a:t>different levels of </a:t>
            </a:r>
            <a:r>
              <a:rPr lang="en-US" altLang="ko-KR" sz="2000" b="1" dirty="0" smtClean="0">
                <a:solidFill>
                  <a:srgbClr val="FF0000"/>
                </a:solidFill>
                <a:latin typeface="+mn-ea"/>
              </a:rPr>
              <a:t>abstraction</a:t>
            </a:r>
            <a:r>
              <a:rPr lang="en-US" altLang="ko-KR" sz="2000" b="1" dirty="0" smtClean="0">
                <a:latin typeface="+mn-ea"/>
              </a:rPr>
              <a:t>,</a:t>
            </a:r>
            <a:r>
              <a:rPr lang="en-US" altLang="ko-KR" sz="2000" dirty="0" smtClean="0">
                <a:latin typeface="+mn-ea"/>
              </a:rPr>
              <a:t> and </a:t>
            </a:r>
            <a:r>
              <a:rPr lang="en-US" altLang="ko-KR" sz="2000" dirty="0">
                <a:latin typeface="+mn-ea"/>
              </a:rPr>
              <a:t>the </a:t>
            </a:r>
            <a:r>
              <a:rPr lang="en-US" altLang="ko-KR" sz="2000" b="1" dirty="0">
                <a:latin typeface="+mn-ea"/>
              </a:rPr>
              <a:t>levels form a </a:t>
            </a:r>
            <a:r>
              <a:rPr lang="en-US" altLang="ko-KR" sz="2000" b="1" dirty="0">
                <a:solidFill>
                  <a:srgbClr val="0066FF"/>
                </a:solidFill>
                <a:latin typeface="+mn-ea"/>
              </a:rPr>
              <a:t>hierarchy of concepts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660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뉴론</a:t>
            </a:r>
            <a:r>
              <a:rPr lang="en-US" altLang="ko-KR" sz="4000" dirty="0" smtClean="0"/>
              <a:t>(Artificial Neuron)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47751"/>
            <a:ext cx="10875264" cy="255362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>
                <a:latin typeface="+mn-ea"/>
              </a:rPr>
              <a:t>An artificial neuron is a </a:t>
            </a:r>
            <a:r>
              <a:rPr lang="en-US" altLang="ko-KR" sz="2400" b="1" dirty="0">
                <a:latin typeface="+mn-ea"/>
              </a:rPr>
              <a:t>mathematical function </a:t>
            </a:r>
            <a:r>
              <a:rPr lang="en-US" altLang="ko-KR" sz="2400" dirty="0">
                <a:latin typeface="+mn-ea"/>
              </a:rPr>
              <a:t>conceived as a </a:t>
            </a:r>
            <a:r>
              <a:rPr lang="en-US" altLang="ko-KR" sz="2400" b="1" dirty="0">
                <a:latin typeface="+mn-ea"/>
              </a:rPr>
              <a:t>model of biological neurons</a:t>
            </a:r>
            <a:r>
              <a:rPr lang="en-US" altLang="ko-KR" sz="2400" dirty="0">
                <a:latin typeface="+mn-ea"/>
              </a:rPr>
              <a:t>, a </a:t>
            </a:r>
            <a:r>
              <a:rPr lang="en-US" altLang="ko-KR" sz="2400" b="1" dirty="0">
                <a:latin typeface="+mn-ea"/>
              </a:rPr>
              <a:t>neural network</a:t>
            </a:r>
            <a:r>
              <a:rPr lang="en-US" altLang="ko-KR" sz="2400" dirty="0">
                <a:latin typeface="+mn-ea"/>
              </a:rPr>
              <a:t>. Artificial neurons are elementary units in an artificial neural network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The artificial neuron receives one or more inputs </a:t>
            </a:r>
            <a:r>
              <a:rPr lang="en-US" altLang="ko-KR" sz="2400" dirty="0" smtClean="0">
                <a:latin typeface="+mn-ea"/>
              </a:rPr>
              <a:t>at </a:t>
            </a:r>
            <a:r>
              <a:rPr lang="en-US" altLang="ko-KR" sz="2400" dirty="0">
                <a:latin typeface="+mn-ea"/>
              </a:rPr>
              <a:t>neural dendrites and sums them to produce an output (or activation, representing a </a:t>
            </a:r>
            <a:r>
              <a:rPr lang="en-US" altLang="ko-KR" sz="2400" b="1" dirty="0">
                <a:latin typeface="+mn-ea"/>
              </a:rPr>
              <a:t>neuron's action potential </a:t>
            </a:r>
            <a:r>
              <a:rPr lang="en-US" altLang="ko-KR" sz="2400" dirty="0">
                <a:latin typeface="+mn-ea"/>
              </a:rPr>
              <a:t>which is transmitted along its axon).</a:t>
            </a:r>
          </a:p>
          <a:p>
            <a:r>
              <a:rPr lang="en-US" altLang="ko-KR" sz="2400" dirty="0">
                <a:latin typeface="+mn-ea"/>
              </a:rPr>
              <a:t>Usually each </a:t>
            </a:r>
            <a:r>
              <a:rPr lang="en-US" altLang="ko-KR" sz="2400" b="1" dirty="0">
                <a:latin typeface="+mn-ea"/>
              </a:rPr>
              <a:t>input is separately weighted</a:t>
            </a:r>
            <a:r>
              <a:rPr lang="en-US" altLang="ko-KR" sz="2400" dirty="0">
                <a:latin typeface="+mn-ea"/>
              </a:rPr>
              <a:t>, and the sum is passed through a </a:t>
            </a:r>
            <a:r>
              <a:rPr lang="en-US" altLang="ko-KR" sz="2400" b="1" dirty="0">
                <a:latin typeface="+mn-ea"/>
              </a:rPr>
              <a:t>non-linear function</a:t>
            </a:r>
            <a:r>
              <a:rPr lang="en-US" altLang="ko-KR" sz="2400" dirty="0">
                <a:latin typeface="+mn-ea"/>
              </a:rPr>
              <a:t> known as an </a:t>
            </a:r>
            <a:r>
              <a:rPr lang="en-US" altLang="ko-KR" sz="2400" b="1" dirty="0">
                <a:latin typeface="+mn-ea"/>
              </a:rPr>
              <a:t>activation function</a:t>
            </a:r>
            <a:r>
              <a:rPr lang="en-US" altLang="ko-KR" sz="2400" dirty="0">
                <a:latin typeface="+mn-ea"/>
              </a:rPr>
              <a:t> or transfer function</a:t>
            </a:r>
          </a:p>
        </p:txBody>
      </p:sp>
      <p:pic>
        <p:nvPicPr>
          <p:cNvPr id="1030" name="Picture 6" descr="artificial neur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3849687"/>
            <a:ext cx="5362835" cy="249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ficial neur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770278"/>
            <a:ext cx="5054600" cy="25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" y="6305550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biological </a:t>
            </a:r>
            <a:r>
              <a:rPr lang="en-US" altLang="ko-KR" dirty="0" smtClean="0">
                <a:latin typeface="+mn-ea"/>
              </a:rPr>
              <a:t>neuron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27799" y="6343651"/>
                <a:ext cx="5340351" cy="421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latin typeface="+mn-ea"/>
                  </a:rPr>
                  <a:t>mathematical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99" y="6343651"/>
                <a:ext cx="5340351" cy="421397"/>
              </a:xfrm>
              <a:prstGeom prst="rect">
                <a:avLst/>
              </a:prstGeom>
              <a:blipFill>
                <a:blip r:embed="rId4"/>
                <a:stretch>
                  <a:fillRect l="-1027" t="-100000" b="-15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062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+mj-ea"/>
              </a:rPr>
              <a:t>텐서플로우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 err="1" smtClean="0">
                <a:latin typeface="+mj-ea"/>
              </a:rPr>
              <a:t>Tensorflow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7199"/>
            <a:ext cx="10827936" cy="5014133"/>
          </a:xfrm>
        </p:spPr>
        <p:txBody>
          <a:bodyPr>
            <a:noAutofit/>
          </a:bodyPr>
          <a:lstStyle/>
          <a:p>
            <a:r>
              <a:rPr lang="ko-KR" altLang="en-US" sz="2600" dirty="0">
                <a:latin typeface="+mn-ea"/>
              </a:rPr>
              <a:t>구글에서 오픈소스로 공개한 </a:t>
            </a:r>
            <a:r>
              <a:rPr lang="ko-KR" altLang="en-US" sz="2600" dirty="0">
                <a:latin typeface="+mn-ea"/>
                <a:hlinkClick r:id="rId3" tooltip="기계학습"/>
              </a:rPr>
              <a:t>기계학습</a:t>
            </a:r>
            <a:r>
              <a:rPr lang="ko-KR" altLang="en-US" sz="2600" dirty="0">
                <a:latin typeface="+mn-ea"/>
              </a:rPr>
              <a:t> </a:t>
            </a:r>
            <a:r>
              <a:rPr lang="ko-KR" altLang="en-US" sz="2600" dirty="0" smtClean="0">
                <a:latin typeface="+mn-ea"/>
              </a:rPr>
              <a:t>라이브러리</a:t>
            </a:r>
            <a:endParaRPr lang="en-US" altLang="ko-KR" sz="2600" dirty="0" smtClean="0">
              <a:latin typeface="+mn-ea"/>
            </a:endParaRPr>
          </a:p>
          <a:p>
            <a:r>
              <a:rPr lang="ko-KR" altLang="en-US" sz="2600" dirty="0" err="1">
                <a:latin typeface="+mn-ea"/>
                <a:hlinkClick r:id="rId4" tooltip="딥러닝"/>
              </a:rPr>
              <a:t>딥러닝</a:t>
            </a:r>
            <a:r>
              <a:rPr lang="ko-KR" altLang="en-US" sz="2600" dirty="0" err="1">
                <a:latin typeface="+mn-ea"/>
              </a:rPr>
              <a:t>과</a:t>
            </a:r>
            <a:r>
              <a:rPr lang="ko-KR" altLang="en-US" sz="2600" dirty="0">
                <a:latin typeface="+mn-ea"/>
              </a:rPr>
              <a:t> </a:t>
            </a:r>
            <a:r>
              <a:rPr lang="ko-KR" altLang="en-US" sz="2600" dirty="0">
                <a:latin typeface="+mn-ea"/>
                <a:hlinkClick r:id="rId3" tooltip="기계학습"/>
              </a:rPr>
              <a:t>기계학습</a:t>
            </a:r>
            <a:r>
              <a:rPr lang="ko-KR" altLang="en-US" sz="2600" dirty="0">
                <a:latin typeface="+mn-ea"/>
              </a:rPr>
              <a:t> 분야를 일반인들도 사용하기 쉽도록 다양한 기능들을 제공한다</a:t>
            </a:r>
            <a:r>
              <a:rPr lang="en-US" altLang="ko-KR" sz="2600" dirty="0" smtClean="0">
                <a:latin typeface="+mn-ea"/>
              </a:rPr>
              <a:t>.</a:t>
            </a:r>
          </a:p>
          <a:p>
            <a:r>
              <a:rPr lang="en-US" altLang="ko-KR" sz="2600" dirty="0" smtClean="0">
                <a:latin typeface="+mn-ea"/>
              </a:rPr>
              <a:t>2016</a:t>
            </a:r>
            <a:r>
              <a:rPr lang="ko-KR" altLang="en-US" sz="2600" dirty="0" smtClean="0">
                <a:latin typeface="+mn-ea"/>
              </a:rPr>
              <a:t>년 </a:t>
            </a:r>
            <a:r>
              <a:rPr lang="ko-KR" altLang="en-US" sz="2600" dirty="0" err="1">
                <a:latin typeface="+mn-ea"/>
              </a:rPr>
              <a:t>알파고와</a:t>
            </a:r>
            <a:r>
              <a:rPr lang="ko-KR" altLang="en-US" sz="2600" dirty="0">
                <a:latin typeface="+mn-ea"/>
              </a:rPr>
              <a:t> 함께 한국에서도 관심이 높아진 추세이며 </a:t>
            </a:r>
            <a:r>
              <a:rPr lang="ko-KR" altLang="en-US" sz="2600" b="1" dirty="0">
                <a:latin typeface="+mn-ea"/>
              </a:rPr>
              <a:t>관련 </a:t>
            </a:r>
            <a:r>
              <a:rPr lang="ko-KR" altLang="en-US" sz="2600" b="1" dirty="0" smtClean="0">
                <a:latin typeface="+mn-ea"/>
              </a:rPr>
              <a:t>컨퍼런스들</a:t>
            </a:r>
            <a:r>
              <a:rPr lang="ko-KR" altLang="en-US" sz="2600" dirty="0" smtClean="0">
                <a:latin typeface="+mn-ea"/>
              </a:rPr>
              <a:t>이 </a:t>
            </a:r>
            <a:r>
              <a:rPr lang="ko-KR" altLang="en-US" sz="2600" dirty="0">
                <a:latin typeface="+mn-ea"/>
              </a:rPr>
              <a:t>개최되고 있다</a:t>
            </a:r>
            <a:r>
              <a:rPr lang="en-US" altLang="ko-KR" sz="2600" dirty="0" smtClean="0">
                <a:latin typeface="+mn-ea"/>
              </a:rPr>
              <a:t>.</a:t>
            </a:r>
          </a:p>
          <a:p>
            <a:r>
              <a:rPr lang="ko-KR" altLang="en-US" sz="2600" dirty="0">
                <a:latin typeface="+mn-ea"/>
              </a:rPr>
              <a:t>고급 프로그래밍 언어</a:t>
            </a:r>
            <a:r>
              <a:rPr lang="en-US" altLang="ko-KR" sz="2600" dirty="0">
                <a:latin typeface="+mn-ea"/>
              </a:rPr>
              <a:t>(</a:t>
            </a:r>
            <a:r>
              <a:rPr lang="ko-KR" altLang="en-US" sz="2600" dirty="0">
                <a:latin typeface="+mn-ea"/>
              </a:rPr>
              <a:t>직관적이고 쉬운</a:t>
            </a:r>
            <a:r>
              <a:rPr lang="en-US" altLang="ko-KR" sz="2600" dirty="0">
                <a:latin typeface="+mn-ea"/>
              </a:rPr>
              <a:t>) </a:t>
            </a:r>
            <a:r>
              <a:rPr lang="ko-KR" altLang="en-US" sz="2600" dirty="0">
                <a:latin typeface="+mn-ea"/>
              </a:rPr>
              <a:t>로 알려진 </a:t>
            </a:r>
            <a:r>
              <a:rPr lang="en-US" altLang="ko-KR" sz="2600" dirty="0" smtClean="0">
                <a:latin typeface="+mn-ea"/>
                <a:hlinkClick r:id="rId5" tooltip="Python"/>
              </a:rPr>
              <a:t>Python</a:t>
            </a:r>
            <a:r>
              <a:rPr lang="ko-KR" altLang="en-US" sz="2600" dirty="0" smtClean="0">
                <a:latin typeface="+mn-ea"/>
              </a:rPr>
              <a:t>을 </a:t>
            </a:r>
            <a:r>
              <a:rPr lang="ko-KR" altLang="en-US" sz="2600" dirty="0">
                <a:latin typeface="+mn-ea"/>
              </a:rPr>
              <a:t>활용하여 </a:t>
            </a:r>
            <a:r>
              <a:rPr lang="ko-KR" altLang="en-US" sz="2600" dirty="0" err="1">
                <a:latin typeface="+mn-ea"/>
              </a:rPr>
              <a:t>연산처리를</a:t>
            </a:r>
            <a:r>
              <a:rPr lang="ko-KR" altLang="en-US" sz="2600" dirty="0">
                <a:latin typeface="+mn-ea"/>
              </a:rPr>
              <a:t> 작성할 수 있다</a:t>
            </a:r>
            <a:r>
              <a:rPr lang="en-US" altLang="ko-KR" sz="2600" dirty="0" smtClean="0">
                <a:latin typeface="+mn-ea"/>
              </a:rPr>
              <a:t>.</a:t>
            </a:r>
          </a:p>
          <a:p>
            <a:r>
              <a:rPr lang="en-US" altLang="ko-KR" sz="2600" dirty="0">
                <a:latin typeface="+mn-ea"/>
              </a:rPr>
              <a:t>NVIDIA</a:t>
            </a:r>
            <a:r>
              <a:rPr lang="ko-KR" altLang="en-US" sz="2600" dirty="0">
                <a:latin typeface="+mn-ea"/>
              </a:rPr>
              <a:t>의 </a:t>
            </a:r>
            <a:r>
              <a:rPr lang="en-US" altLang="ko-KR" sz="2600" dirty="0">
                <a:latin typeface="+mn-ea"/>
              </a:rPr>
              <a:t>GPGPU </a:t>
            </a:r>
            <a:r>
              <a:rPr lang="ko-KR" altLang="en-US" sz="2600" dirty="0">
                <a:latin typeface="+mn-ea"/>
              </a:rPr>
              <a:t>언어인 </a:t>
            </a:r>
            <a:r>
              <a:rPr lang="en-US" altLang="ko-KR" sz="2600" dirty="0">
                <a:latin typeface="+mn-ea"/>
              </a:rPr>
              <a:t>CUDA</a:t>
            </a:r>
            <a:r>
              <a:rPr lang="ko-KR" altLang="en-US" sz="2600" dirty="0">
                <a:latin typeface="+mn-ea"/>
              </a:rPr>
              <a:t>를 사용하기 때문에 </a:t>
            </a:r>
            <a:r>
              <a:rPr lang="en-US" altLang="ko-KR" sz="2600" dirty="0">
                <a:latin typeface="+mn-ea"/>
              </a:rPr>
              <a:t>NVIDIA </a:t>
            </a:r>
            <a:r>
              <a:rPr lang="ko-KR" altLang="en-US" sz="2600" dirty="0">
                <a:latin typeface="+mn-ea"/>
              </a:rPr>
              <a:t>그래픽카드가 없으면 </a:t>
            </a:r>
            <a:r>
              <a:rPr lang="ko-KR" altLang="en-US" sz="2600" dirty="0" smtClean="0">
                <a:latin typeface="+mn-ea"/>
              </a:rPr>
              <a:t>가속 버전은 사용할 </a:t>
            </a:r>
            <a:r>
              <a:rPr lang="ko-KR" altLang="en-US" sz="2600" dirty="0">
                <a:latin typeface="+mn-ea"/>
              </a:rPr>
              <a:t>수 없다</a:t>
            </a:r>
            <a:r>
              <a:rPr lang="en-US" altLang="ko-KR" sz="2600" dirty="0" smtClean="0">
                <a:latin typeface="+mn-ea"/>
              </a:rPr>
              <a:t>.</a:t>
            </a:r>
          </a:p>
          <a:p>
            <a:r>
              <a:rPr lang="ko-KR" altLang="en-US" sz="2600" dirty="0">
                <a:latin typeface="+mn-ea"/>
              </a:rPr>
              <a:t>구글이 </a:t>
            </a:r>
            <a:r>
              <a:rPr lang="ko-KR" altLang="en-US" sz="2600" dirty="0" smtClean="0">
                <a:latin typeface="+mn-ea"/>
              </a:rPr>
              <a:t>자체 개발한 </a:t>
            </a:r>
            <a:r>
              <a:rPr lang="en-US" altLang="ko-KR" sz="2600" dirty="0">
                <a:latin typeface="+mn-ea"/>
              </a:rPr>
              <a:t>AI </a:t>
            </a:r>
            <a:r>
              <a:rPr lang="ko-KR" altLang="en-US" sz="2600" dirty="0">
                <a:latin typeface="+mn-ea"/>
              </a:rPr>
              <a:t>가속 하드웨어인 </a:t>
            </a:r>
            <a:r>
              <a:rPr lang="en-US" altLang="ko-KR" sz="2600" dirty="0">
                <a:latin typeface="+mn-ea"/>
                <a:hlinkClick r:id="rId6" tooltip="TPU"/>
              </a:rPr>
              <a:t>TPU</a:t>
            </a:r>
            <a:r>
              <a:rPr lang="ko-KR" altLang="en-US" sz="2600" dirty="0">
                <a:latin typeface="+mn-ea"/>
              </a:rPr>
              <a:t> </a:t>
            </a:r>
            <a:r>
              <a:rPr lang="en-US" altLang="ko-KR" sz="2600" dirty="0">
                <a:latin typeface="+mn-ea"/>
              </a:rPr>
              <a:t>(Tensor Processing Unit) </a:t>
            </a:r>
            <a:r>
              <a:rPr lang="ko-KR" altLang="en-US" sz="2600" dirty="0">
                <a:latin typeface="+mn-ea"/>
              </a:rPr>
              <a:t>위에서 </a:t>
            </a:r>
            <a:r>
              <a:rPr lang="ko-KR" altLang="en-US" sz="2600" dirty="0" smtClean="0">
                <a:latin typeface="+mn-ea"/>
              </a:rPr>
              <a:t>동작하는 경우</a:t>
            </a:r>
            <a:r>
              <a:rPr lang="en-US" altLang="ko-KR" sz="2600" dirty="0">
                <a:latin typeface="+mn-ea"/>
              </a:rPr>
              <a:t> </a:t>
            </a:r>
            <a:r>
              <a:rPr lang="ko-KR" altLang="en-US" sz="2600" dirty="0">
                <a:latin typeface="+mn-ea"/>
                <a:hlinkClick r:id="rId7" tooltip="인텔 제온"/>
              </a:rPr>
              <a:t>인텔 </a:t>
            </a:r>
            <a:r>
              <a:rPr lang="ko-KR" altLang="en-US" sz="2600" dirty="0" err="1">
                <a:latin typeface="+mn-ea"/>
                <a:hlinkClick r:id="rId7" tooltip="인텔 제온"/>
              </a:rPr>
              <a:t>제온</a:t>
            </a:r>
            <a:r>
              <a:rPr lang="ko-KR" altLang="en-US" sz="2600" dirty="0" err="1">
                <a:latin typeface="+mn-ea"/>
              </a:rPr>
              <a:t>이나</a:t>
            </a:r>
            <a:r>
              <a:rPr lang="ko-KR" altLang="en-US" sz="2600" dirty="0">
                <a:latin typeface="+mn-ea"/>
              </a:rPr>
              <a:t> </a:t>
            </a:r>
            <a:r>
              <a:rPr lang="ko-KR" altLang="en-US" sz="2600" dirty="0">
                <a:latin typeface="+mn-ea"/>
                <a:hlinkClick r:id="rId8" tooltip="엔비디아"/>
              </a:rPr>
              <a:t>엔비디아</a:t>
            </a:r>
            <a:r>
              <a:rPr lang="ko-KR" altLang="en-US" sz="2600" dirty="0">
                <a:latin typeface="+mn-ea"/>
              </a:rPr>
              <a:t> 테슬라보다도 </a:t>
            </a:r>
            <a:r>
              <a:rPr lang="en-US" altLang="ko-KR" sz="2600" dirty="0">
                <a:latin typeface="+mn-ea"/>
              </a:rPr>
              <a:t>15~30</a:t>
            </a:r>
            <a:r>
              <a:rPr lang="ko-KR" altLang="en-US" sz="2600" dirty="0">
                <a:latin typeface="+mn-ea"/>
              </a:rPr>
              <a:t>배 더 </a:t>
            </a:r>
            <a:r>
              <a:rPr lang="ko-KR" altLang="en-US" sz="2600" dirty="0" smtClean="0">
                <a:latin typeface="+mn-ea"/>
              </a:rPr>
              <a:t>빠르다</a:t>
            </a:r>
            <a:r>
              <a:rPr lang="en-US" altLang="ko-KR" sz="2600" dirty="0" smtClean="0">
                <a:latin typeface="+mn-ea"/>
              </a:rPr>
              <a:t>.</a:t>
            </a:r>
            <a:endParaRPr lang="ko-KR" altLang="en-US" sz="2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797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+mj-ea"/>
              </a:rPr>
              <a:t>텐서플로우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 err="1" smtClean="0">
                <a:latin typeface="+mj-ea"/>
              </a:rPr>
              <a:t>Tensorflow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16330"/>
            <a:ext cx="10515600" cy="3054701"/>
          </a:xfrm>
        </p:spPr>
        <p:txBody>
          <a:bodyPr>
            <a:noAutofit/>
          </a:bodyPr>
          <a:lstStyle/>
          <a:p>
            <a:r>
              <a:rPr lang="ko-KR" altLang="en-US" sz="2600" dirty="0" err="1">
                <a:latin typeface="+mn-ea"/>
              </a:rPr>
              <a:t>텐서플로우는</a:t>
            </a:r>
            <a:r>
              <a:rPr lang="ko-KR" altLang="en-US" sz="2600" dirty="0">
                <a:latin typeface="+mn-ea"/>
              </a:rPr>
              <a:t> 다음과 같은 특징을 가진다</a:t>
            </a:r>
            <a:r>
              <a:rPr lang="en-US" altLang="ko-KR" sz="2600" dirty="0"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sz="2400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데이터 </a:t>
            </a:r>
            <a:r>
              <a:rPr lang="ko-KR" altLang="en-US" dirty="0" err="1" smtClean="0">
                <a:latin typeface="+mn-ea"/>
              </a:rPr>
              <a:t>플로우</a:t>
            </a:r>
            <a:r>
              <a:rPr lang="ko-KR" altLang="en-US" dirty="0" smtClean="0">
                <a:latin typeface="+mn-ea"/>
              </a:rPr>
              <a:t> 그래프를 통한 풍부한 표현력</a:t>
            </a:r>
          </a:p>
          <a:p>
            <a:pPr lvl="1"/>
            <a:r>
              <a:rPr lang="ko-KR" altLang="en-US" dirty="0" smtClean="0">
                <a:latin typeface="+mn-ea"/>
              </a:rPr>
              <a:t>코드 </a:t>
            </a:r>
            <a:r>
              <a:rPr lang="ko-KR" altLang="en-US" dirty="0">
                <a:latin typeface="+mn-ea"/>
              </a:rPr>
              <a:t>수정 없이 </a:t>
            </a:r>
            <a:r>
              <a:rPr lang="en-US" altLang="ko-KR" dirty="0">
                <a:latin typeface="+mn-ea"/>
              </a:rPr>
              <a:t>CPU/GPU </a:t>
            </a:r>
            <a:r>
              <a:rPr lang="ko-KR" altLang="en-US" dirty="0">
                <a:latin typeface="+mn-ea"/>
              </a:rPr>
              <a:t>모드로 </a:t>
            </a:r>
            <a:r>
              <a:rPr lang="ko-KR" altLang="en-US" dirty="0" smtClean="0">
                <a:latin typeface="+mn-ea"/>
              </a:rPr>
              <a:t>동작</a:t>
            </a:r>
            <a:endParaRPr lang="ko-KR" altLang="en-US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아이디어 테스트에서 서비스 단계까지 이용 가능</a:t>
            </a:r>
          </a:p>
          <a:p>
            <a:pPr lvl="1"/>
            <a:r>
              <a:rPr lang="ko-KR" altLang="en-US" dirty="0">
                <a:latin typeface="+mn-ea"/>
              </a:rPr>
              <a:t>계산 구조와 목표 함수만 정의하면 자동으로 미분 계산을 처리</a:t>
            </a:r>
          </a:p>
          <a:p>
            <a:pPr lvl="1"/>
            <a:r>
              <a:rPr lang="en-US" altLang="ko-KR" dirty="0">
                <a:latin typeface="+mn-ea"/>
              </a:rPr>
              <a:t>Python/C++</a:t>
            </a:r>
            <a:r>
              <a:rPr lang="ko-KR" altLang="en-US" dirty="0">
                <a:latin typeface="+mn-ea"/>
              </a:rPr>
              <a:t>를 지원하며</a:t>
            </a:r>
            <a:r>
              <a:rPr lang="en-US" altLang="ko-KR" dirty="0">
                <a:latin typeface="+mn-ea"/>
              </a:rPr>
              <a:t>, SWIG</a:t>
            </a:r>
            <a:r>
              <a:rPr lang="ko-KR" altLang="en-US" dirty="0">
                <a:latin typeface="+mn-ea"/>
              </a:rPr>
              <a:t>를 통해 다양한 언어 지원 </a:t>
            </a:r>
            <a:r>
              <a:rPr lang="ko-KR" altLang="en-US" dirty="0" smtClean="0">
                <a:latin typeface="+mn-ea"/>
              </a:rPr>
              <a:t>가능</a:t>
            </a:r>
            <a:endParaRPr lang="en-US" altLang="ko-KR" dirty="0" smtClean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04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지능</a:t>
            </a:r>
            <a:r>
              <a:rPr lang="en-US" altLang="ko-KR" dirty="0" smtClean="0">
                <a:latin typeface="+mn-ea"/>
                <a:ea typeface="+mn-ea"/>
              </a:rPr>
              <a:t>(Intelligence)</a:t>
            </a:r>
            <a:r>
              <a:rPr lang="ko-KR" altLang="en-US" dirty="0" smtClean="0">
                <a:latin typeface="+mn-ea"/>
                <a:ea typeface="+mn-ea"/>
              </a:rPr>
              <a:t>의 필요성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35100"/>
            <a:ext cx="10629900" cy="4741863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기존 컴퓨터 프로그램은 외부로부터 미리 분석해서 정의된 상황들을 컴퓨터 프로그램에 반영해야 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미리 프로그램되지 않은 상황에 마주치면</a:t>
            </a:r>
            <a:r>
              <a:rPr lang="en-US" altLang="ko-KR" dirty="0" smtClean="0">
                <a:latin typeface="+mn-ea"/>
              </a:rPr>
              <a:t>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 smtClean="0">
                <a:latin typeface="+mn-ea"/>
              </a:rPr>
              <a:t>Legacy programs will stop execution with error messages.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ko-KR" dirty="0" smtClean="0">
                <a:latin typeface="+mn-ea"/>
              </a:rPr>
              <a:t>AI programs can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avoid that situation by inference using knowledge acquired and given information(</a:t>
            </a:r>
            <a:r>
              <a:rPr lang="en-US" altLang="ko-KR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latin typeface="+mn-ea"/>
              </a:rPr>
              <a:t>intelligence).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지능</a:t>
            </a:r>
            <a:r>
              <a:rPr lang="en-US" altLang="ko-KR" dirty="0" smtClean="0">
                <a:latin typeface="+mn-ea"/>
              </a:rPr>
              <a:t>(Intelligence)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smtClean="0"/>
              <a:t>도전적인 </a:t>
            </a:r>
            <a:r>
              <a:rPr lang="ko-KR" altLang="en-US" dirty="0"/>
              <a:t>새로운 과제를 성취하기 </a:t>
            </a:r>
            <a:r>
              <a:rPr lang="ko-KR" altLang="en-US" dirty="0" smtClean="0"/>
              <a:t>위해 </a:t>
            </a:r>
            <a:r>
              <a:rPr lang="ko-KR" altLang="en-US" dirty="0"/>
              <a:t>사전지식과 경험을 적용할 수 있는 </a:t>
            </a:r>
            <a:r>
              <a:rPr lang="ko-KR" altLang="en-US" dirty="0" smtClean="0"/>
              <a:t>능력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5161" y="1919498"/>
            <a:ext cx="1983841" cy="17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3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+mj-ea"/>
              </a:rPr>
              <a:t>텐서플로우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 err="1" smtClean="0">
                <a:latin typeface="+mj-ea"/>
              </a:rPr>
              <a:t>Tensorflow</a:t>
            </a:r>
            <a:r>
              <a:rPr lang="en-US" altLang="ko-KR" dirty="0" smtClean="0">
                <a:latin typeface="+mj-ea"/>
              </a:rPr>
              <a:t>) </a:t>
            </a:r>
            <a:r>
              <a:rPr lang="ko-KR" altLang="en-US" dirty="0" smtClean="0">
                <a:latin typeface="+mj-ea"/>
              </a:rPr>
              <a:t>예제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69310"/>
            <a:ext cx="8305800" cy="422033"/>
          </a:xfrm>
        </p:spPr>
        <p:txBody>
          <a:bodyPr>
            <a:noAutofit/>
          </a:bodyPr>
          <a:lstStyle/>
          <a:p>
            <a:r>
              <a:rPr lang="ko-KR" altLang="en-US" sz="2600" dirty="0" err="1" smtClean="0">
                <a:latin typeface="+mn-ea"/>
              </a:rPr>
              <a:t>텐서플로우를</a:t>
            </a:r>
            <a:r>
              <a:rPr lang="ko-KR" altLang="en-US" sz="2600" dirty="0" smtClean="0">
                <a:latin typeface="+mn-ea"/>
              </a:rPr>
              <a:t> 사용하여  행렬 계산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47750" y="2350057"/>
            <a:ext cx="9813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tensorflow</a:t>
            </a:r>
            <a:r>
              <a:rPr lang="en-US" altLang="ko-KR" dirty="0"/>
              <a:t> as </a:t>
            </a:r>
            <a:r>
              <a:rPr lang="en-US" altLang="ko-KR" dirty="0" err="1"/>
              <a:t>tf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 err="1"/>
              <a:t>sess</a:t>
            </a:r>
            <a:r>
              <a:rPr lang="en-US" altLang="ko-KR" dirty="0"/>
              <a:t> = </a:t>
            </a:r>
            <a:r>
              <a:rPr lang="en-US" altLang="ko-KR" dirty="0" err="1"/>
              <a:t>tf.Session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input1 = </a:t>
            </a:r>
            <a:r>
              <a:rPr lang="en-US" altLang="ko-KR" dirty="0" err="1"/>
              <a:t>tf.constant</a:t>
            </a:r>
            <a:r>
              <a:rPr lang="en-US" altLang="ko-KR" dirty="0"/>
              <a:t>(1.0, shape=[2, 3])</a:t>
            </a:r>
          </a:p>
          <a:p>
            <a:r>
              <a:rPr lang="en-US" altLang="ko-KR" dirty="0"/>
              <a:t>input2 = </a:t>
            </a:r>
            <a:r>
              <a:rPr lang="en-US" altLang="ko-KR" dirty="0" err="1"/>
              <a:t>tf.constant</a:t>
            </a:r>
            <a:r>
              <a:rPr lang="en-US" altLang="ko-KR" dirty="0"/>
              <a:t>(</a:t>
            </a:r>
            <a:r>
              <a:rPr lang="en-US" altLang="ko-KR" dirty="0" err="1"/>
              <a:t>np.reshape</a:t>
            </a:r>
            <a:r>
              <a:rPr lang="en-US" altLang="ko-KR" dirty="0"/>
              <a:t>(</a:t>
            </a:r>
            <a:r>
              <a:rPr lang="en-US" altLang="ko-KR" dirty="0" err="1"/>
              <a:t>np.arange</a:t>
            </a:r>
            <a:r>
              <a:rPr lang="en-US" altLang="ko-KR" dirty="0"/>
              <a:t>(1.0, 7.0, </a:t>
            </a:r>
            <a:r>
              <a:rPr lang="en-US" altLang="ko-KR" dirty="0" err="1"/>
              <a:t>dtype</a:t>
            </a:r>
            <a:r>
              <a:rPr lang="en-US" altLang="ko-KR" dirty="0"/>
              <a:t>=np.float32), (2, 3)))</a:t>
            </a:r>
          </a:p>
          <a:p>
            <a:r>
              <a:rPr lang="en-US" altLang="ko-KR" dirty="0"/>
              <a:t>output = </a:t>
            </a:r>
            <a:r>
              <a:rPr lang="en-US" altLang="ko-KR" dirty="0" err="1"/>
              <a:t>tf.add</a:t>
            </a:r>
            <a:r>
              <a:rPr lang="en-US" altLang="ko-KR" dirty="0"/>
              <a:t>(input1, input2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sess.run</a:t>
            </a:r>
            <a:r>
              <a:rPr lang="en-US" altLang="ko-KR" dirty="0"/>
              <a:t>(output))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009776" y="1657350"/>
                <a:ext cx="4686300" cy="576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3.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4.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76" y="1657350"/>
                <a:ext cx="4686300" cy="576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52500" y="5457825"/>
            <a:ext cx="7781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smtClean="0"/>
              <a:t>계산 결과</a:t>
            </a:r>
            <a:r>
              <a:rPr lang="en-US" altLang="ko-KR" dirty="0" smtClean="0"/>
              <a:t>: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[[ </a:t>
            </a:r>
            <a:r>
              <a:rPr lang="en-US" altLang="ko-KR" dirty="0"/>
              <a:t>2.,  3.,  4.],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[ </a:t>
            </a:r>
            <a:r>
              <a:rPr lang="en-US" altLang="ko-KR" dirty="0"/>
              <a:t>5.,  6.,  7</a:t>
            </a:r>
            <a:r>
              <a:rPr lang="en-US" altLang="ko-KR" dirty="0" smtClean="0"/>
              <a:t>.]]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465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+mj-ea"/>
              </a:rPr>
              <a:t>텐서플로우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 err="1" smtClean="0">
                <a:latin typeface="+mj-ea"/>
              </a:rPr>
              <a:t>Tensorflow</a:t>
            </a:r>
            <a:r>
              <a:rPr lang="en-US" altLang="ko-KR" dirty="0" smtClean="0">
                <a:latin typeface="+mj-ea"/>
              </a:rPr>
              <a:t>) </a:t>
            </a:r>
            <a:r>
              <a:rPr lang="ko-KR" altLang="en-US" dirty="0" smtClean="0">
                <a:latin typeface="+mj-ea"/>
              </a:rPr>
              <a:t>예제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69310"/>
            <a:ext cx="8305800" cy="422033"/>
          </a:xfrm>
        </p:spPr>
        <p:txBody>
          <a:bodyPr>
            <a:noAutofit/>
          </a:bodyPr>
          <a:lstStyle/>
          <a:p>
            <a:r>
              <a:rPr lang="ko-KR" altLang="en-US" sz="2600" dirty="0" err="1" smtClean="0">
                <a:latin typeface="+mn-ea"/>
              </a:rPr>
              <a:t>텐서플로우</a:t>
            </a:r>
            <a:r>
              <a:rPr lang="ko-KR" altLang="en-US" sz="2600" dirty="0" smtClean="0">
                <a:latin typeface="+mn-ea"/>
              </a:rPr>
              <a:t>  계산 결과의</a:t>
            </a:r>
            <a:r>
              <a:rPr lang="en-US" altLang="ko-KR" sz="2600" dirty="0" smtClean="0">
                <a:latin typeface="+mn-ea"/>
              </a:rPr>
              <a:t> </a:t>
            </a:r>
            <a:r>
              <a:rPr lang="ko-KR" altLang="en-US" sz="2600" dirty="0" smtClean="0">
                <a:latin typeface="+mn-ea"/>
              </a:rPr>
              <a:t>시각화</a:t>
            </a:r>
            <a:r>
              <a:rPr lang="en-US" altLang="ko-KR" sz="2600" dirty="0" smtClean="0">
                <a:latin typeface="+mn-ea"/>
              </a:rPr>
              <a:t>(Visualization)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47750" y="1578532"/>
            <a:ext cx="98130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 smtClean="0"/>
              <a:t>plt</a:t>
            </a:r>
            <a:endParaRPr lang="en-US" altLang="ko-KR" dirty="0" smtClean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x = </a:t>
            </a:r>
            <a:r>
              <a:rPr lang="en-US" altLang="ko-KR" dirty="0" err="1"/>
              <a:t>np.arange</a:t>
            </a:r>
            <a:r>
              <a:rPr lang="en-US" altLang="ko-KR" dirty="0"/>
              <a:t>(20)</a:t>
            </a:r>
          </a:p>
          <a:p>
            <a:r>
              <a:rPr lang="en-US" altLang="ko-KR" dirty="0"/>
              <a:t>y = [</a:t>
            </a:r>
            <a:r>
              <a:rPr lang="en-US" altLang="ko-KR" dirty="0" err="1"/>
              <a:t>x_i</a:t>
            </a:r>
            <a:r>
              <a:rPr lang="en-US" altLang="ko-KR" dirty="0"/>
              <a:t> + </a:t>
            </a:r>
            <a:r>
              <a:rPr lang="en-US" altLang="ko-KR" dirty="0" err="1"/>
              <a:t>np.random.randn</a:t>
            </a:r>
            <a:r>
              <a:rPr lang="en-US" altLang="ko-KR" dirty="0"/>
              <a:t>(1) for </a:t>
            </a:r>
            <a:r>
              <a:rPr lang="en-US" altLang="ko-KR" dirty="0" err="1"/>
              <a:t>x_i</a:t>
            </a:r>
            <a:r>
              <a:rPr lang="en-US" altLang="ko-KR" dirty="0"/>
              <a:t> in x]</a:t>
            </a:r>
          </a:p>
          <a:p>
            <a:r>
              <a:rPr lang="en-US" altLang="ko-KR" dirty="0"/>
              <a:t>a, b = </a:t>
            </a:r>
            <a:r>
              <a:rPr lang="en-US" altLang="ko-KR" dirty="0" err="1"/>
              <a:t>np.polyfit</a:t>
            </a:r>
            <a:r>
              <a:rPr lang="en-US" altLang="ko-KR" dirty="0"/>
              <a:t>(x, y, 1)</a:t>
            </a:r>
          </a:p>
          <a:p>
            <a:r>
              <a:rPr lang="en-US" altLang="ko-KR" dirty="0" err="1"/>
              <a:t>plt.plot</a:t>
            </a:r>
            <a:r>
              <a:rPr lang="en-US" altLang="ko-KR" dirty="0"/>
              <a:t>(x, y, 'o', </a:t>
            </a:r>
            <a:r>
              <a:rPr lang="en-US" altLang="ko-KR" dirty="0" err="1"/>
              <a:t>np.arange</a:t>
            </a:r>
            <a:r>
              <a:rPr lang="en-US" altLang="ko-KR" dirty="0"/>
              <a:t>(20), a*</a:t>
            </a:r>
            <a:r>
              <a:rPr lang="en-US" altLang="ko-KR" dirty="0" err="1"/>
              <a:t>np.arange</a:t>
            </a:r>
            <a:r>
              <a:rPr lang="en-US" altLang="ko-KR" dirty="0"/>
              <a:t>(20)+b, </a:t>
            </a:r>
            <a:r>
              <a:rPr lang="en-US" altLang="ko-KR" dirty="0" smtClean="0"/>
              <a:t>'-');</a:t>
            </a:r>
          </a:p>
          <a:p>
            <a:endParaRPr lang="en-US" altLang="ko-KR" dirty="0"/>
          </a:p>
          <a:p>
            <a:r>
              <a:rPr lang="en-US" altLang="ko-KR" dirty="0" err="1"/>
              <a:t>p</a:t>
            </a:r>
            <a:r>
              <a:rPr lang="en-US" altLang="ko-KR" dirty="0" err="1" smtClean="0"/>
              <a:t>lt.show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170" y="2256032"/>
            <a:ext cx="5497830" cy="41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3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텐서플로우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0"/>
            <a:ext cx="10515600" cy="1959431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latin typeface="+mn-ea"/>
              </a:rPr>
              <a:t>Convolutional Neural Network(CNN)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sz="2200" dirty="0" smtClean="0">
                <a:latin typeface="+mn-ea"/>
              </a:rPr>
              <a:t>이미지 데이터에 생물체의 </a:t>
            </a:r>
            <a:r>
              <a:rPr lang="ko-KR" altLang="en-US" sz="2200" b="1" dirty="0" smtClean="0">
                <a:latin typeface="+mn-ea"/>
              </a:rPr>
              <a:t>감수 영역</a:t>
            </a:r>
            <a:r>
              <a:rPr lang="en-US" altLang="ko-KR" sz="2200" dirty="0">
                <a:latin typeface="+mn-ea"/>
              </a:rPr>
              <a:t>(</a:t>
            </a:r>
            <a:r>
              <a:rPr lang="en-US" altLang="ko-KR" sz="2200" b="1" dirty="0">
                <a:latin typeface="+mn-ea"/>
              </a:rPr>
              <a:t>receptive field</a:t>
            </a:r>
            <a:r>
              <a:rPr lang="en-US" altLang="ko-KR" sz="2200" dirty="0">
                <a:latin typeface="+mn-ea"/>
              </a:rPr>
              <a:t>)</a:t>
            </a:r>
            <a:r>
              <a:rPr lang="ko-KR" altLang="en-US" sz="2200" dirty="0" smtClean="0">
                <a:latin typeface="+mn-ea"/>
              </a:rPr>
              <a:t>의 </a:t>
            </a:r>
            <a:r>
              <a:rPr lang="ko-KR" altLang="en-US" sz="2200" b="1" dirty="0" smtClean="0">
                <a:latin typeface="+mn-ea"/>
              </a:rPr>
              <a:t>인식 기능</a:t>
            </a:r>
            <a:r>
              <a:rPr lang="ko-KR" altLang="en-US" sz="2200" dirty="0" smtClean="0">
                <a:latin typeface="+mn-ea"/>
              </a:rPr>
              <a:t>을 적용</a:t>
            </a:r>
          </a:p>
          <a:p>
            <a:pPr lvl="1"/>
            <a:r>
              <a:rPr lang="en-US" altLang="ko-KR" sz="2200" dirty="0" smtClean="0">
                <a:latin typeface="+mn-ea"/>
              </a:rPr>
              <a:t>Convolution </a:t>
            </a:r>
            <a:r>
              <a:rPr lang="ko-KR" altLang="en-US" sz="2200" dirty="0" smtClean="0">
                <a:latin typeface="+mn-ea"/>
              </a:rPr>
              <a:t>기능으로</a:t>
            </a:r>
            <a:r>
              <a:rPr lang="en-US" altLang="ko-KR" sz="2200" dirty="0" smtClean="0">
                <a:latin typeface="+mn-ea"/>
              </a:rPr>
              <a:t> </a:t>
            </a:r>
            <a:r>
              <a:rPr lang="ko-KR" altLang="en-US" sz="2200" dirty="0" smtClean="0">
                <a:latin typeface="+mn-ea"/>
              </a:rPr>
              <a:t>출력 필드의 생성을 축소</a:t>
            </a:r>
            <a:endParaRPr lang="ko-KR" altLang="en-US" sz="2200" dirty="0">
              <a:latin typeface="+mn-ea"/>
            </a:endParaRPr>
          </a:p>
          <a:p>
            <a:pPr lvl="1"/>
            <a:r>
              <a:rPr lang="en-US" altLang="ko-KR" sz="2200" dirty="0" smtClean="0">
                <a:latin typeface="+mn-ea"/>
              </a:rPr>
              <a:t>Pool layer</a:t>
            </a:r>
            <a:r>
              <a:rPr lang="ko-KR" altLang="en-US" sz="2200" dirty="0" smtClean="0">
                <a:latin typeface="+mn-ea"/>
              </a:rPr>
              <a:t>에서 </a:t>
            </a:r>
            <a:r>
              <a:rPr lang="ko-KR" altLang="en-US" sz="2200" dirty="0" err="1" smtClean="0">
                <a:latin typeface="+mn-ea"/>
              </a:rPr>
              <a:t>모수</a:t>
            </a:r>
            <a:r>
              <a:rPr lang="ko-KR" altLang="en-US" sz="2200" dirty="0" smtClean="0">
                <a:latin typeface="+mn-ea"/>
              </a:rPr>
              <a:t> 처리가 필요 없음</a:t>
            </a:r>
            <a:endParaRPr lang="ko-KR" altLang="en-US" sz="2200" dirty="0">
              <a:latin typeface="+mn-ea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79" y="3507458"/>
            <a:ext cx="4009050" cy="29982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274" y="3547258"/>
            <a:ext cx="3969225" cy="29584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504" y="3507458"/>
            <a:ext cx="2942597" cy="21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1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5" y="3587261"/>
            <a:ext cx="11852555" cy="26614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747" y="214677"/>
            <a:ext cx="6285856" cy="32620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18590" y="3217929"/>
            <a:ext cx="3971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Convolution layer and max pooling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167" y="289075"/>
            <a:ext cx="1867191" cy="31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69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81" y="40193"/>
            <a:ext cx="6546612" cy="67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1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+mj-ea"/>
              </a:rPr>
              <a:t>텐서플로우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 err="1" smtClean="0">
                <a:latin typeface="+mj-ea"/>
              </a:rPr>
              <a:t>Tensorflow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0"/>
            <a:ext cx="10515600" cy="422033"/>
          </a:xfrm>
        </p:spPr>
        <p:txBody>
          <a:bodyPr>
            <a:noAutofit/>
          </a:bodyPr>
          <a:lstStyle/>
          <a:p>
            <a:r>
              <a:rPr lang="ko-KR" altLang="en-US" sz="2600" dirty="0" err="1" smtClean="0">
                <a:latin typeface="+mn-ea"/>
              </a:rPr>
              <a:t>텐서플로우를</a:t>
            </a:r>
            <a:r>
              <a:rPr lang="ko-KR" altLang="en-US" sz="2600" dirty="0" smtClean="0">
                <a:latin typeface="+mn-ea"/>
              </a:rPr>
              <a:t> 사용한 </a:t>
            </a:r>
            <a:r>
              <a:rPr lang="en-US" altLang="ko-KR" sz="2600" dirty="0" smtClean="0">
                <a:latin typeface="+mn-ea"/>
              </a:rPr>
              <a:t>CNN</a:t>
            </a:r>
            <a:r>
              <a:rPr lang="ko-KR" altLang="en-US" sz="2600" dirty="0" smtClean="0">
                <a:latin typeface="+mn-ea"/>
              </a:rPr>
              <a:t>의 </a:t>
            </a:r>
            <a:r>
              <a:rPr lang="en-US" altLang="ko-KR" sz="2600" dirty="0" smtClean="0">
                <a:latin typeface="+mn-ea"/>
              </a:rPr>
              <a:t>Python code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567543"/>
            <a:ext cx="91599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dirty="0"/>
              <a:t># pool1</a:t>
            </a:r>
          </a:p>
          <a:p>
            <a:r>
              <a:rPr lang="en-US" altLang="ko-KR" dirty="0"/>
              <a:t>  pool1 = </a:t>
            </a:r>
            <a:r>
              <a:rPr lang="en-US" altLang="ko-KR" dirty="0" err="1"/>
              <a:t>tf.nn.max_pool</a:t>
            </a:r>
            <a:r>
              <a:rPr lang="en-US" altLang="ko-KR" dirty="0"/>
              <a:t>(conv1, </a:t>
            </a:r>
            <a:r>
              <a:rPr lang="en-US" altLang="ko-KR" dirty="0" err="1"/>
              <a:t>ksize</a:t>
            </a:r>
            <a:r>
              <a:rPr lang="en-US" altLang="ko-KR" dirty="0"/>
              <a:t>=[1, 3, 3, 1], strides=[1, 2, 2, 1],</a:t>
            </a:r>
          </a:p>
          <a:p>
            <a:r>
              <a:rPr lang="en-US" altLang="ko-KR" dirty="0"/>
              <a:t>                         padding='SAME', name='pool1')</a:t>
            </a:r>
          </a:p>
          <a:p>
            <a:r>
              <a:rPr lang="en-US" altLang="ko-KR" dirty="0"/>
              <a:t>  # norm1</a:t>
            </a:r>
          </a:p>
          <a:p>
            <a:r>
              <a:rPr lang="en-US" altLang="ko-KR" dirty="0"/>
              <a:t>  norm1 = </a:t>
            </a:r>
            <a:r>
              <a:rPr lang="en-US" altLang="ko-KR" dirty="0" err="1"/>
              <a:t>tf.nn.lrn</a:t>
            </a:r>
            <a:r>
              <a:rPr lang="en-US" altLang="ko-KR" dirty="0"/>
              <a:t>(pool1, 4, bias=1.0, alpha=0.001 / 9.0, beta=0.75,</a:t>
            </a:r>
          </a:p>
          <a:p>
            <a:r>
              <a:rPr lang="en-US" altLang="ko-KR" dirty="0"/>
              <a:t>                    name='norm1')</a:t>
            </a:r>
          </a:p>
          <a:p>
            <a:endParaRPr lang="en-US" altLang="ko-KR" dirty="0"/>
          </a:p>
          <a:p>
            <a:r>
              <a:rPr lang="en-US" altLang="ko-KR" dirty="0"/>
              <a:t>  </a:t>
            </a:r>
            <a:r>
              <a:rPr lang="en-US" altLang="ko-KR" b="1" dirty="0"/>
              <a:t># conv2</a:t>
            </a:r>
          </a:p>
          <a:p>
            <a:r>
              <a:rPr lang="en-US" altLang="ko-KR" dirty="0"/>
              <a:t>  with </a:t>
            </a:r>
            <a:r>
              <a:rPr lang="en-US" altLang="ko-KR" dirty="0" err="1"/>
              <a:t>tf.variable_scope</a:t>
            </a:r>
            <a:r>
              <a:rPr lang="en-US" altLang="ko-KR" dirty="0"/>
              <a:t>('conv2') as scope:</a:t>
            </a:r>
          </a:p>
          <a:p>
            <a:r>
              <a:rPr lang="en-US" altLang="ko-KR" dirty="0"/>
              <a:t>    kernel = _</a:t>
            </a:r>
            <a:r>
              <a:rPr lang="en-US" altLang="ko-KR" dirty="0" err="1"/>
              <a:t>variable_with_weight_decay</a:t>
            </a:r>
            <a:r>
              <a:rPr lang="en-US" altLang="ko-KR" dirty="0"/>
              <a:t>('weights',</a:t>
            </a:r>
          </a:p>
          <a:p>
            <a:r>
              <a:rPr lang="en-US" altLang="ko-KR" dirty="0"/>
              <a:t>                                         shape=[5, 5, 64, 64],</a:t>
            </a:r>
          </a:p>
          <a:p>
            <a:r>
              <a:rPr lang="en-US" altLang="ko-KR" dirty="0"/>
              <a:t>                                         </a:t>
            </a:r>
            <a:r>
              <a:rPr lang="en-US" altLang="ko-KR" dirty="0" err="1"/>
              <a:t>stddev</a:t>
            </a:r>
            <a:r>
              <a:rPr lang="en-US" altLang="ko-KR" dirty="0"/>
              <a:t>=5e-2,</a:t>
            </a:r>
          </a:p>
          <a:p>
            <a:r>
              <a:rPr lang="en-US" altLang="ko-KR" dirty="0"/>
              <a:t>                                         </a:t>
            </a:r>
            <a:r>
              <a:rPr lang="en-US" altLang="ko-KR" dirty="0" err="1"/>
              <a:t>wd</a:t>
            </a:r>
            <a:r>
              <a:rPr lang="en-US" altLang="ko-KR" dirty="0"/>
              <a:t>=0.0)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conv</a:t>
            </a:r>
            <a:r>
              <a:rPr lang="en-US" altLang="ko-KR" dirty="0"/>
              <a:t> = tf.nn.conv2d(norm1, kernel, [1, 1, 1, 1], padding='SAME')</a:t>
            </a:r>
          </a:p>
          <a:p>
            <a:r>
              <a:rPr lang="en-US" altLang="ko-KR" dirty="0"/>
              <a:t>    biases = _</a:t>
            </a:r>
            <a:r>
              <a:rPr lang="en-US" altLang="ko-KR" dirty="0" err="1"/>
              <a:t>variable_on_cpu</a:t>
            </a:r>
            <a:r>
              <a:rPr lang="en-US" altLang="ko-KR" dirty="0"/>
              <a:t>('biases', [64], </a:t>
            </a:r>
            <a:r>
              <a:rPr lang="en-US" altLang="ko-KR" dirty="0" err="1"/>
              <a:t>tf.constant_initializer</a:t>
            </a:r>
            <a:r>
              <a:rPr lang="en-US" altLang="ko-KR" dirty="0"/>
              <a:t>(0.1))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pre_activation</a:t>
            </a:r>
            <a:r>
              <a:rPr lang="en-US" altLang="ko-KR" dirty="0"/>
              <a:t> = </a:t>
            </a:r>
            <a:r>
              <a:rPr lang="en-US" altLang="ko-KR" dirty="0" err="1"/>
              <a:t>tf.nn.bias_add</a:t>
            </a:r>
            <a:r>
              <a:rPr lang="en-US" altLang="ko-KR" dirty="0"/>
              <a:t>(</a:t>
            </a:r>
            <a:r>
              <a:rPr lang="en-US" altLang="ko-KR" dirty="0" err="1"/>
              <a:t>conv</a:t>
            </a:r>
            <a:r>
              <a:rPr lang="en-US" altLang="ko-KR" dirty="0"/>
              <a:t>, biases)</a:t>
            </a:r>
          </a:p>
          <a:p>
            <a:r>
              <a:rPr lang="en-US" altLang="ko-KR" dirty="0"/>
              <a:t>    conv2 = </a:t>
            </a:r>
            <a:r>
              <a:rPr lang="en-US" altLang="ko-KR" dirty="0" err="1"/>
              <a:t>tf.nn.relu</a:t>
            </a:r>
            <a:r>
              <a:rPr lang="en-US" altLang="ko-KR" dirty="0"/>
              <a:t>(</a:t>
            </a:r>
            <a:r>
              <a:rPr lang="en-US" altLang="ko-KR" dirty="0" err="1"/>
              <a:t>pre_activation</a:t>
            </a:r>
            <a:r>
              <a:rPr lang="en-US" altLang="ko-KR" dirty="0"/>
              <a:t>, name=scope.name)</a:t>
            </a:r>
          </a:p>
          <a:p>
            <a:r>
              <a:rPr lang="en-US" altLang="ko-KR" dirty="0"/>
              <a:t>    _</a:t>
            </a:r>
            <a:r>
              <a:rPr lang="en-US" altLang="ko-KR" dirty="0" err="1"/>
              <a:t>activation_summary</a:t>
            </a:r>
            <a:r>
              <a:rPr lang="en-US" altLang="ko-KR" dirty="0"/>
              <a:t>(conv2)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958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2901" y="0"/>
            <a:ext cx="890284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b="1" dirty="0"/>
              <a:t># norm2</a:t>
            </a:r>
          </a:p>
          <a:p>
            <a:r>
              <a:rPr lang="ko-KR" altLang="en-US" dirty="0"/>
              <a:t>  norm2 = </a:t>
            </a:r>
            <a:r>
              <a:rPr lang="ko-KR" altLang="en-US" dirty="0" err="1"/>
              <a:t>tf.nn.lrn</a:t>
            </a:r>
            <a:r>
              <a:rPr lang="ko-KR" altLang="en-US" dirty="0"/>
              <a:t>(conv2, 4, </a:t>
            </a:r>
            <a:r>
              <a:rPr lang="ko-KR" altLang="en-US" dirty="0" err="1"/>
              <a:t>bias</a:t>
            </a:r>
            <a:r>
              <a:rPr lang="ko-KR" altLang="en-US" dirty="0"/>
              <a:t>=1.0, </a:t>
            </a:r>
            <a:r>
              <a:rPr lang="ko-KR" altLang="en-US" dirty="0" err="1"/>
              <a:t>alpha</a:t>
            </a:r>
            <a:r>
              <a:rPr lang="ko-KR" altLang="en-US" dirty="0"/>
              <a:t>=0.001 / 9.0, </a:t>
            </a:r>
            <a:r>
              <a:rPr lang="ko-KR" altLang="en-US" dirty="0" err="1"/>
              <a:t>beta</a:t>
            </a:r>
            <a:r>
              <a:rPr lang="ko-KR" altLang="en-US" dirty="0"/>
              <a:t>=0.75,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name</a:t>
            </a:r>
            <a:r>
              <a:rPr lang="ko-KR" altLang="en-US" dirty="0"/>
              <a:t>='norm2')</a:t>
            </a:r>
          </a:p>
          <a:p>
            <a:r>
              <a:rPr lang="ko-KR" altLang="en-US" dirty="0"/>
              <a:t>  </a:t>
            </a:r>
            <a:r>
              <a:rPr lang="ko-KR" altLang="en-US" b="1" dirty="0"/>
              <a:t># pool2</a:t>
            </a:r>
          </a:p>
          <a:p>
            <a:r>
              <a:rPr lang="ko-KR" altLang="en-US" dirty="0"/>
              <a:t>  pool2 = </a:t>
            </a:r>
            <a:r>
              <a:rPr lang="ko-KR" altLang="en-US" dirty="0" err="1"/>
              <a:t>tf.nn.max_pool</a:t>
            </a:r>
            <a:r>
              <a:rPr lang="ko-KR" altLang="en-US" dirty="0"/>
              <a:t>(norm2, </a:t>
            </a:r>
            <a:r>
              <a:rPr lang="ko-KR" altLang="en-US" dirty="0" err="1"/>
              <a:t>ksize</a:t>
            </a:r>
            <a:r>
              <a:rPr lang="ko-KR" altLang="en-US" dirty="0"/>
              <a:t>=[1, 3, 3, 1],</a:t>
            </a:r>
          </a:p>
          <a:p>
            <a:r>
              <a:rPr lang="ko-KR" altLang="en-US" dirty="0"/>
              <a:t>                         </a:t>
            </a:r>
            <a:r>
              <a:rPr lang="ko-KR" altLang="en-US" dirty="0" err="1"/>
              <a:t>strides</a:t>
            </a:r>
            <a:r>
              <a:rPr lang="ko-KR" altLang="en-US" dirty="0"/>
              <a:t>=[1, 2, 2, 1], </a:t>
            </a:r>
            <a:r>
              <a:rPr lang="ko-KR" altLang="en-US" dirty="0" err="1"/>
              <a:t>padding</a:t>
            </a:r>
            <a:r>
              <a:rPr lang="ko-KR" altLang="en-US" dirty="0"/>
              <a:t>='SAME', </a:t>
            </a:r>
            <a:r>
              <a:rPr lang="ko-KR" altLang="en-US" dirty="0" err="1"/>
              <a:t>name</a:t>
            </a:r>
            <a:r>
              <a:rPr lang="ko-KR" altLang="en-US" dirty="0"/>
              <a:t>='pool2')</a:t>
            </a:r>
          </a:p>
          <a:p>
            <a:r>
              <a:rPr lang="ko-KR" altLang="en-US" dirty="0" smtClean="0"/>
              <a:t>  </a:t>
            </a:r>
            <a:r>
              <a:rPr lang="ko-KR" altLang="en-US" b="1" dirty="0"/>
              <a:t># local3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tf.variable_scope</a:t>
            </a:r>
            <a:r>
              <a:rPr lang="ko-KR" altLang="en-US" dirty="0"/>
              <a:t>('local3')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scope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# </a:t>
            </a:r>
            <a:r>
              <a:rPr lang="ko-KR" altLang="en-US" dirty="0" err="1"/>
              <a:t>Move</a:t>
            </a:r>
            <a:r>
              <a:rPr lang="ko-KR" altLang="en-US" dirty="0"/>
              <a:t> </a:t>
            </a:r>
            <a:r>
              <a:rPr lang="ko-KR" altLang="en-US" dirty="0" err="1"/>
              <a:t>everything</a:t>
            </a:r>
            <a:r>
              <a:rPr lang="ko-KR" altLang="en-US" dirty="0"/>
              <a:t> </a:t>
            </a:r>
            <a:r>
              <a:rPr lang="ko-KR" altLang="en-US" dirty="0" err="1"/>
              <a:t>into</a:t>
            </a:r>
            <a:r>
              <a:rPr lang="ko-KR" altLang="en-US" dirty="0"/>
              <a:t> </a:t>
            </a:r>
            <a:r>
              <a:rPr lang="ko-KR" altLang="en-US" dirty="0" err="1"/>
              <a:t>depth</a:t>
            </a:r>
            <a:r>
              <a:rPr lang="ko-KR" altLang="en-US" dirty="0"/>
              <a:t> </a:t>
            </a:r>
            <a:r>
              <a:rPr lang="ko-KR" altLang="en-US" dirty="0" err="1"/>
              <a:t>so</a:t>
            </a:r>
            <a:r>
              <a:rPr lang="ko-KR" altLang="en-US" dirty="0"/>
              <a:t> </a:t>
            </a:r>
            <a:r>
              <a:rPr lang="ko-KR" altLang="en-US" dirty="0" err="1"/>
              <a:t>we</a:t>
            </a:r>
            <a:r>
              <a:rPr lang="ko-KR" altLang="en-US" dirty="0"/>
              <a:t> </a:t>
            </a:r>
            <a:r>
              <a:rPr lang="ko-KR" altLang="en-US" dirty="0" err="1"/>
              <a:t>can</a:t>
            </a:r>
            <a:r>
              <a:rPr lang="ko-KR" altLang="en-US" dirty="0"/>
              <a:t> </a:t>
            </a:r>
            <a:r>
              <a:rPr lang="ko-KR" altLang="en-US" dirty="0" err="1"/>
              <a:t>perform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single</a:t>
            </a:r>
            <a:r>
              <a:rPr lang="ko-KR" altLang="en-US" dirty="0"/>
              <a:t> </a:t>
            </a:r>
            <a:r>
              <a:rPr lang="ko-KR" altLang="en-US" dirty="0" err="1"/>
              <a:t>matrix</a:t>
            </a:r>
            <a:r>
              <a:rPr lang="ko-KR" altLang="en-US" dirty="0"/>
              <a:t> </a:t>
            </a:r>
            <a:r>
              <a:rPr lang="ko-KR" altLang="en-US" dirty="0" err="1"/>
              <a:t>multiply</a:t>
            </a:r>
            <a:r>
              <a:rPr lang="ko-KR" altLang="en-US" dirty="0"/>
              <a:t>.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reshape</a:t>
            </a:r>
            <a:r>
              <a:rPr lang="ko-KR" altLang="en-US" dirty="0"/>
              <a:t> = </a:t>
            </a:r>
            <a:r>
              <a:rPr lang="ko-KR" altLang="en-US" dirty="0" err="1"/>
              <a:t>tf.reshape</a:t>
            </a:r>
            <a:r>
              <a:rPr lang="ko-KR" altLang="en-US" dirty="0"/>
              <a:t>(pool2, [</a:t>
            </a:r>
            <a:r>
              <a:rPr lang="ko-KR" altLang="en-US" dirty="0" err="1"/>
              <a:t>FLAGS.batch_size</a:t>
            </a:r>
            <a:r>
              <a:rPr lang="ko-KR" altLang="en-US" dirty="0"/>
              <a:t>, -1])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dim</a:t>
            </a:r>
            <a:r>
              <a:rPr lang="ko-KR" altLang="en-US" dirty="0"/>
              <a:t> = </a:t>
            </a:r>
            <a:r>
              <a:rPr lang="ko-KR" altLang="en-US" dirty="0" err="1"/>
              <a:t>reshape.get_shape</a:t>
            </a:r>
            <a:r>
              <a:rPr lang="ko-KR" altLang="en-US" dirty="0"/>
              <a:t>()[1].</a:t>
            </a:r>
            <a:r>
              <a:rPr lang="ko-KR" altLang="en-US" dirty="0" err="1"/>
              <a:t>value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weights</a:t>
            </a:r>
            <a:r>
              <a:rPr lang="ko-KR" altLang="en-US" dirty="0"/>
              <a:t> = _</a:t>
            </a:r>
            <a:r>
              <a:rPr lang="ko-KR" altLang="en-US" dirty="0" err="1"/>
              <a:t>variable_with_weight_decay</a:t>
            </a:r>
            <a:r>
              <a:rPr lang="ko-KR" altLang="en-US" dirty="0"/>
              <a:t>('</a:t>
            </a:r>
            <a:r>
              <a:rPr lang="ko-KR" altLang="en-US" dirty="0" err="1"/>
              <a:t>weights</a:t>
            </a:r>
            <a:r>
              <a:rPr lang="ko-KR" altLang="en-US" dirty="0"/>
              <a:t>', </a:t>
            </a:r>
            <a:r>
              <a:rPr lang="ko-KR" altLang="en-US" dirty="0" err="1"/>
              <a:t>shape</a:t>
            </a:r>
            <a:r>
              <a:rPr lang="ko-KR" altLang="en-US" dirty="0"/>
              <a:t>=[</a:t>
            </a:r>
            <a:r>
              <a:rPr lang="ko-KR" altLang="en-US" dirty="0" err="1"/>
              <a:t>dim</a:t>
            </a:r>
            <a:r>
              <a:rPr lang="ko-KR" altLang="en-US" dirty="0"/>
              <a:t>, 384],</a:t>
            </a:r>
          </a:p>
          <a:p>
            <a:r>
              <a:rPr lang="ko-KR" altLang="en-US" dirty="0"/>
              <a:t>                                          </a:t>
            </a:r>
            <a:r>
              <a:rPr lang="ko-KR" altLang="en-US" dirty="0" err="1"/>
              <a:t>stddev</a:t>
            </a:r>
            <a:r>
              <a:rPr lang="ko-KR" altLang="en-US" dirty="0"/>
              <a:t>=0.04, </a:t>
            </a:r>
            <a:r>
              <a:rPr lang="ko-KR" altLang="en-US" dirty="0" err="1"/>
              <a:t>wd</a:t>
            </a:r>
            <a:r>
              <a:rPr lang="ko-KR" altLang="en-US" dirty="0"/>
              <a:t>=0.004)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biases</a:t>
            </a:r>
            <a:r>
              <a:rPr lang="ko-KR" altLang="en-US" dirty="0"/>
              <a:t> = _</a:t>
            </a:r>
            <a:r>
              <a:rPr lang="ko-KR" altLang="en-US" dirty="0" err="1"/>
              <a:t>variable_on_cpu</a:t>
            </a:r>
            <a:r>
              <a:rPr lang="ko-KR" altLang="en-US" dirty="0"/>
              <a:t>('</a:t>
            </a:r>
            <a:r>
              <a:rPr lang="ko-KR" altLang="en-US" dirty="0" err="1"/>
              <a:t>biases</a:t>
            </a:r>
            <a:r>
              <a:rPr lang="ko-KR" altLang="en-US" dirty="0"/>
              <a:t>', [384], </a:t>
            </a:r>
            <a:r>
              <a:rPr lang="ko-KR" altLang="en-US" dirty="0" err="1"/>
              <a:t>tf.constant_initializer</a:t>
            </a:r>
            <a:r>
              <a:rPr lang="ko-KR" altLang="en-US" dirty="0"/>
              <a:t>(0.1))</a:t>
            </a:r>
          </a:p>
          <a:p>
            <a:r>
              <a:rPr lang="ko-KR" altLang="en-US" dirty="0"/>
              <a:t>    local3 = </a:t>
            </a:r>
            <a:r>
              <a:rPr lang="ko-KR" altLang="en-US" dirty="0" err="1"/>
              <a:t>tf.nn.relu</a:t>
            </a:r>
            <a:r>
              <a:rPr lang="ko-KR" altLang="en-US" dirty="0"/>
              <a:t>(</a:t>
            </a:r>
            <a:r>
              <a:rPr lang="ko-KR" altLang="en-US" dirty="0" err="1"/>
              <a:t>tf.matmul</a:t>
            </a:r>
            <a:r>
              <a:rPr lang="ko-KR" altLang="en-US" dirty="0"/>
              <a:t>(</a:t>
            </a:r>
            <a:r>
              <a:rPr lang="ko-KR" altLang="en-US" dirty="0" err="1"/>
              <a:t>reshape</a:t>
            </a:r>
            <a:r>
              <a:rPr lang="ko-KR" altLang="en-US" dirty="0"/>
              <a:t>, </a:t>
            </a:r>
            <a:r>
              <a:rPr lang="ko-KR" altLang="en-US" dirty="0" err="1"/>
              <a:t>weights</a:t>
            </a:r>
            <a:r>
              <a:rPr lang="ko-KR" altLang="en-US" dirty="0"/>
              <a:t>) + </a:t>
            </a:r>
            <a:r>
              <a:rPr lang="ko-KR" altLang="en-US" dirty="0" err="1"/>
              <a:t>biases</a:t>
            </a:r>
            <a:r>
              <a:rPr lang="ko-KR" altLang="en-US" dirty="0"/>
              <a:t>, </a:t>
            </a:r>
            <a:r>
              <a:rPr lang="ko-KR" altLang="en-US" dirty="0" err="1"/>
              <a:t>name</a:t>
            </a:r>
            <a:r>
              <a:rPr lang="ko-KR" altLang="en-US" dirty="0"/>
              <a:t>=</a:t>
            </a:r>
            <a:r>
              <a:rPr lang="ko-KR" altLang="en-US" dirty="0" err="1"/>
              <a:t>scope.name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_</a:t>
            </a:r>
            <a:r>
              <a:rPr lang="ko-KR" altLang="en-US" dirty="0" err="1"/>
              <a:t>activation_summary</a:t>
            </a:r>
            <a:r>
              <a:rPr lang="ko-KR" altLang="en-US" dirty="0"/>
              <a:t>(local3)</a:t>
            </a:r>
          </a:p>
          <a:p>
            <a:endParaRPr lang="ko-KR" altLang="en-US" dirty="0"/>
          </a:p>
          <a:p>
            <a:r>
              <a:rPr lang="ko-KR" altLang="en-US" dirty="0"/>
              <a:t>  </a:t>
            </a:r>
            <a:r>
              <a:rPr lang="ko-KR" altLang="en-US" b="1" dirty="0"/>
              <a:t># local4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tf.variable_scope</a:t>
            </a:r>
            <a:r>
              <a:rPr lang="ko-KR" altLang="en-US" dirty="0"/>
              <a:t>('local4')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scope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weights</a:t>
            </a:r>
            <a:r>
              <a:rPr lang="ko-KR" altLang="en-US" dirty="0"/>
              <a:t> = _</a:t>
            </a:r>
            <a:r>
              <a:rPr lang="ko-KR" altLang="en-US" dirty="0" err="1"/>
              <a:t>variable_with_weight_decay</a:t>
            </a:r>
            <a:r>
              <a:rPr lang="ko-KR" altLang="en-US" dirty="0"/>
              <a:t>('</a:t>
            </a:r>
            <a:r>
              <a:rPr lang="ko-KR" altLang="en-US" dirty="0" err="1"/>
              <a:t>weights</a:t>
            </a:r>
            <a:r>
              <a:rPr lang="ko-KR" altLang="en-US" dirty="0"/>
              <a:t>', </a:t>
            </a:r>
            <a:r>
              <a:rPr lang="ko-KR" altLang="en-US" dirty="0" err="1"/>
              <a:t>shape</a:t>
            </a:r>
            <a:r>
              <a:rPr lang="ko-KR" altLang="en-US" dirty="0"/>
              <a:t>=[384, 192],</a:t>
            </a:r>
          </a:p>
          <a:p>
            <a:r>
              <a:rPr lang="ko-KR" altLang="en-US" dirty="0"/>
              <a:t>                                          </a:t>
            </a:r>
            <a:r>
              <a:rPr lang="ko-KR" altLang="en-US" dirty="0" err="1"/>
              <a:t>stddev</a:t>
            </a:r>
            <a:r>
              <a:rPr lang="ko-KR" altLang="en-US" dirty="0"/>
              <a:t>=0.04, </a:t>
            </a:r>
            <a:r>
              <a:rPr lang="ko-KR" altLang="en-US" dirty="0" err="1"/>
              <a:t>wd</a:t>
            </a:r>
            <a:r>
              <a:rPr lang="ko-KR" altLang="en-US" dirty="0"/>
              <a:t>=0.004)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biases</a:t>
            </a:r>
            <a:r>
              <a:rPr lang="ko-KR" altLang="en-US" dirty="0"/>
              <a:t> = _</a:t>
            </a:r>
            <a:r>
              <a:rPr lang="ko-KR" altLang="en-US" dirty="0" err="1"/>
              <a:t>variable_on_cpu</a:t>
            </a:r>
            <a:r>
              <a:rPr lang="ko-KR" altLang="en-US" dirty="0"/>
              <a:t>('</a:t>
            </a:r>
            <a:r>
              <a:rPr lang="ko-KR" altLang="en-US" dirty="0" err="1"/>
              <a:t>biases</a:t>
            </a:r>
            <a:r>
              <a:rPr lang="ko-KR" altLang="en-US" dirty="0"/>
              <a:t>', [192], </a:t>
            </a:r>
            <a:r>
              <a:rPr lang="ko-KR" altLang="en-US" dirty="0" err="1"/>
              <a:t>tf.constant_initializer</a:t>
            </a:r>
            <a:r>
              <a:rPr lang="ko-KR" altLang="en-US" dirty="0"/>
              <a:t>(0.1))</a:t>
            </a:r>
          </a:p>
          <a:p>
            <a:r>
              <a:rPr lang="ko-KR" altLang="en-US" dirty="0"/>
              <a:t>    local4 = </a:t>
            </a:r>
            <a:r>
              <a:rPr lang="ko-KR" altLang="en-US" dirty="0" err="1"/>
              <a:t>tf.nn.relu</a:t>
            </a:r>
            <a:r>
              <a:rPr lang="ko-KR" altLang="en-US" dirty="0"/>
              <a:t>(</a:t>
            </a:r>
            <a:r>
              <a:rPr lang="ko-KR" altLang="en-US" dirty="0" err="1"/>
              <a:t>tf.matmul</a:t>
            </a:r>
            <a:r>
              <a:rPr lang="ko-KR" altLang="en-US" dirty="0"/>
              <a:t>(local3, </a:t>
            </a:r>
            <a:r>
              <a:rPr lang="ko-KR" altLang="en-US" dirty="0" err="1"/>
              <a:t>weights</a:t>
            </a:r>
            <a:r>
              <a:rPr lang="ko-KR" altLang="en-US" dirty="0"/>
              <a:t>) + </a:t>
            </a:r>
            <a:r>
              <a:rPr lang="ko-KR" altLang="en-US" dirty="0" err="1"/>
              <a:t>biases</a:t>
            </a:r>
            <a:r>
              <a:rPr lang="ko-KR" altLang="en-US" dirty="0"/>
              <a:t>, </a:t>
            </a:r>
            <a:r>
              <a:rPr lang="ko-KR" altLang="en-US" dirty="0" err="1"/>
              <a:t>name</a:t>
            </a:r>
            <a:r>
              <a:rPr lang="ko-KR" altLang="en-US" dirty="0"/>
              <a:t>=</a:t>
            </a:r>
            <a:r>
              <a:rPr lang="ko-KR" altLang="en-US" dirty="0" err="1"/>
              <a:t>scope.name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_</a:t>
            </a:r>
            <a:r>
              <a:rPr lang="ko-KR" altLang="en-US" dirty="0" err="1"/>
              <a:t>activation_summary</a:t>
            </a:r>
            <a:r>
              <a:rPr lang="ko-KR" altLang="en-US" dirty="0"/>
              <a:t>(local4)</a:t>
            </a:r>
          </a:p>
        </p:txBody>
      </p:sp>
    </p:spTree>
    <p:extLst>
      <p:ext uri="{BB962C8B-B14F-4D97-AF65-F5344CB8AC3E}">
        <p14:creationId xmlns:p14="http://schemas.microsoft.com/office/powerpoint/2010/main" val="191400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3481" y="1028343"/>
            <a:ext cx="107416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# </a:t>
            </a:r>
            <a:r>
              <a:rPr lang="en-US" altLang="ko-KR" dirty="0"/>
              <a:t>linear layer(WX + b),</a:t>
            </a:r>
          </a:p>
          <a:p>
            <a:r>
              <a:rPr lang="en-US" altLang="ko-KR" dirty="0"/>
              <a:t>  # We don't apply </a:t>
            </a:r>
            <a:r>
              <a:rPr lang="en-US" altLang="ko-KR" dirty="0" err="1"/>
              <a:t>softmax</a:t>
            </a:r>
            <a:r>
              <a:rPr lang="en-US" altLang="ko-KR" dirty="0"/>
              <a:t> here because</a:t>
            </a:r>
          </a:p>
          <a:p>
            <a:r>
              <a:rPr lang="en-US" altLang="ko-KR" dirty="0"/>
              <a:t>  # </a:t>
            </a:r>
            <a:r>
              <a:rPr lang="en-US" altLang="ko-KR" dirty="0" err="1"/>
              <a:t>tf.nn.sparse_softmax_cross_entropy_with_logits</a:t>
            </a:r>
            <a:r>
              <a:rPr lang="en-US" altLang="ko-KR" dirty="0"/>
              <a:t> accepts the unscaled logits</a:t>
            </a:r>
          </a:p>
          <a:p>
            <a:r>
              <a:rPr lang="en-US" altLang="ko-KR" dirty="0"/>
              <a:t>  # and performs the </a:t>
            </a:r>
            <a:r>
              <a:rPr lang="en-US" altLang="ko-KR" dirty="0" err="1"/>
              <a:t>softmax</a:t>
            </a:r>
            <a:r>
              <a:rPr lang="en-US" altLang="ko-KR" dirty="0"/>
              <a:t> internally for efficiency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with </a:t>
            </a:r>
            <a:r>
              <a:rPr lang="en-US" altLang="ko-KR" dirty="0" err="1"/>
              <a:t>tf.variable_scope</a:t>
            </a:r>
            <a:r>
              <a:rPr lang="en-US" altLang="ko-KR" dirty="0"/>
              <a:t>('</a:t>
            </a:r>
            <a:r>
              <a:rPr lang="en-US" altLang="ko-KR" dirty="0" err="1"/>
              <a:t>softmax_linear</a:t>
            </a:r>
            <a:r>
              <a:rPr lang="en-US" altLang="ko-KR" dirty="0"/>
              <a:t>') as scope:</a:t>
            </a:r>
          </a:p>
          <a:p>
            <a:r>
              <a:rPr lang="en-US" altLang="ko-KR" dirty="0"/>
              <a:t>    weights = _</a:t>
            </a:r>
            <a:r>
              <a:rPr lang="en-US" altLang="ko-KR" dirty="0" err="1"/>
              <a:t>variable_with_weight_decay</a:t>
            </a:r>
            <a:r>
              <a:rPr lang="en-US" altLang="ko-KR" dirty="0"/>
              <a:t>('weights', [192, NUM_CLASSES],</a:t>
            </a:r>
          </a:p>
          <a:p>
            <a:r>
              <a:rPr lang="en-US" altLang="ko-KR" dirty="0"/>
              <a:t>                                          </a:t>
            </a:r>
            <a:r>
              <a:rPr lang="en-US" altLang="ko-KR" dirty="0" err="1"/>
              <a:t>stddev</a:t>
            </a:r>
            <a:r>
              <a:rPr lang="en-US" altLang="ko-KR" dirty="0"/>
              <a:t>=1/192.0, </a:t>
            </a:r>
            <a:r>
              <a:rPr lang="en-US" altLang="ko-KR" dirty="0" err="1"/>
              <a:t>wd</a:t>
            </a:r>
            <a:r>
              <a:rPr lang="en-US" altLang="ko-KR" dirty="0"/>
              <a:t>=0.0)</a:t>
            </a:r>
          </a:p>
          <a:p>
            <a:r>
              <a:rPr lang="en-US" altLang="ko-KR" dirty="0"/>
              <a:t>    biases = _</a:t>
            </a:r>
            <a:r>
              <a:rPr lang="en-US" altLang="ko-KR" dirty="0" err="1"/>
              <a:t>variable_on_cpu</a:t>
            </a:r>
            <a:r>
              <a:rPr lang="en-US" altLang="ko-KR" dirty="0"/>
              <a:t>('biases', [NUM_CLASSES],</a:t>
            </a:r>
          </a:p>
          <a:p>
            <a:r>
              <a:rPr lang="en-US" altLang="ko-KR" dirty="0"/>
              <a:t>                              </a:t>
            </a:r>
            <a:r>
              <a:rPr lang="en-US" altLang="ko-KR" dirty="0" err="1"/>
              <a:t>tf.constant_initializer</a:t>
            </a:r>
            <a:r>
              <a:rPr lang="en-US" altLang="ko-KR" dirty="0"/>
              <a:t>(0.0))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softmax_linear</a:t>
            </a:r>
            <a:r>
              <a:rPr lang="en-US" altLang="ko-KR" dirty="0"/>
              <a:t> = </a:t>
            </a:r>
            <a:r>
              <a:rPr lang="en-US" altLang="ko-KR" dirty="0" err="1"/>
              <a:t>tf.add</a:t>
            </a:r>
            <a:r>
              <a:rPr lang="en-US" altLang="ko-KR" dirty="0"/>
              <a:t>(</a:t>
            </a:r>
            <a:r>
              <a:rPr lang="en-US" altLang="ko-KR" dirty="0" err="1"/>
              <a:t>tf.matmul</a:t>
            </a:r>
            <a:r>
              <a:rPr lang="en-US" altLang="ko-KR" dirty="0"/>
              <a:t>(local4, weights), biases, name=scope.name)</a:t>
            </a:r>
          </a:p>
          <a:p>
            <a:r>
              <a:rPr lang="en-US" altLang="ko-KR" dirty="0"/>
              <a:t>    _</a:t>
            </a:r>
            <a:r>
              <a:rPr lang="en-US" altLang="ko-KR" dirty="0" err="1"/>
              <a:t>activation_summary</a:t>
            </a:r>
            <a:r>
              <a:rPr lang="en-US" altLang="ko-KR" dirty="0"/>
              <a:t>(</a:t>
            </a:r>
            <a:r>
              <a:rPr lang="en-US" altLang="ko-KR" dirty="0" err="1"/>
              <a:t>softmax_linear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return </a:t>
            </a:r>
            <a:r>
              <a:rPr lang="en-US" altLang="ko-KR" b="1" dirty="0" err="1" smtClean="0"/>
              <a:t>softmax_linear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  ….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4140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텐서플로우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0"/>
            <a:ext cx="10515600" cy="422033"/>
          </a:xfrm>
        </p:spPr>
        <p:txBody>
          <a:bodyPr>
            <a:noAutofit/>
          </a:bodyPr>
          <a:lstStyle/>
          <a:p>
            <a:r>
              <a:rPr lang="en-US" altLang="ko-KR" sz="2600" dirty="0" smtClean="0">
                <a:latin typeface="+mn-ea"/>
              </a:rPr>
              <a:t>CNN</a:t>
            </a:r>
            <a:r>
              <a:rPr lang="ko-KR" altLang="en-US" sz="2600" dirty="0" smtClean="0">
                <a:latin typeface="+mn-ea"/>
              </a:rPr>
              <a:t>의 시뮬레이션 구조</a:t>
            </a:r>
            <a:endParaRPr lang="en-US" altLang="ko-KR" sz="2600" dirty="0" smtClean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88323"/>
              </p:ext>
            </p:extLst>
          </p:nvPr>
        </p:nvGraphicFramePr>
        <p:xfrm>
          <a:off x="1034981" y="1637882"/>
          <a:ext cx="8370276" cy="4659320"/>
        </p:xfrm>
        <a:graphic>
          <a:graphicData uri="http://schemas.openxmlformats.org/drawingml/2006/table">
            <a:tbl>
              <a:tblPr/>
              <a:tblGrid>
                <a:gridCol w="2602522">
                  <a:extLst>
                    <a:ext uri="{9D8B030D-6E8A-4147-A177-3AD203B41FA5}">
                      <a16:colId xmlns:a16="http://schemas.microsoft.com/office/drawing/2014/main" val="2402881925"/>
                    </a:ext>
                  </a:extLst>
                </a:gridCol>
                <a:gridCol w="5767754">
                  <a:extLst>
                    <a:ext uri="{9D8B030D-6E8A-4147-A177-3AD203B41FA5}">
                      <a16:colId xmlns:a16="http://schemas.microsoft.com/office/drawing/2014/main" val="161139455"/>
                    </a:ext>
                  </a:extLst>
                </a:gridCol>
              </a:tblGrid>
              <a:tr h="5440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Layer Name</a:t>
                      </a:r>
                    </a:p>
                  </a:txBody>
                  <a:tcPr marL="59384" marR="59384" marT="59384" marB="5938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9384" marR="59384" marT="59384" marB="5938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980418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conv1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convolution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 and </a:t>
                      </a:r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3"/>
                        </a:rPr>
                        <a:t>rectified linear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 activation.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51227"/>
                  </a:ext>
                </a:extLst>
              </a:tr>
              <a:tr h="32512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pool1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4"/>
                        </a:rPr>
                        <a:t>max pooling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898786"/>
                  </a:ext>
                </a:extLst>
              </a:tr>
              <a:tr h="32512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norm1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5"/>
                        </a:rPr>
                        <a:t>local response normalization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928388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conv2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2"/>
                        </a:rPr>
                        <a:t>convolution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 and </a:t>
                      </a:r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3"/>
                        </a:rPr>
                        <a:t>rectified linear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 activation.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3730"/>
                  </a:ext>
                </a:extLst>
              </a:tr>
              <a:tr h="32512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norm2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5"/>
                        </a:rPr>
                        <a:t>local response normalization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49182"/>
                  </a:ext>
                </a:extLst>
              </a:tr>
              <a:tr h="32512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pool2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4"/>
                        </a:rPr>
                        <a:t>max pooling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362485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local3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6"/>
                        </a:rPr>
                        <a:t>fully connected layer with rectified linear activation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262841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local4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solidFill>
                            <a:srgbClr val="039BE5"/>
                          </a:solidFill>
                          <a:effectLst/>
                          <a:latin typeface="+mn-ea"/>
                          <a:ea typeface="+mn-ea"/>
                          <a:hlinkClick r:id="rId6"/>
                        </a:rPr>
                        <a:t>fully connected layer with rectified linear activation</a:t>
                      </a:r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199286"/>
                  </a:ext>
                </a:extLst>
              </a:tr>
              <a:tr h="53890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softmax_linear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</a:rPr>
                        <a:t>linear transformation to produce logits.</a:t>
                      </a:r>
                    </a:p>
                  </a:txBody>
                  <a:tcPr marL="59384" marR="59384" marT="51961" marB="59384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FD8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3552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3248" y="364951"/>
            <a:ext cx="1443651" cy="6124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72909" y="6489544"/>
            <a:ext cx="303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Inference operation of </a:t>
            </a:r>
            <a:r>
              <a:rPr lang="en-US" altLang="ko-KR" sz="1400" dirty="0" err="1" smtClean="0"/>
              <a:t>Tensorflow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5809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474" y="137453"/>
            <a:ext cx="1522466" cy="14300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807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latin typeface="+mj-ea"/>
              </a:rPr>
              <a:t>텐서플로우</a:t>
            </a:r>
            <a:r>
              <a:rPr lang="en-US" altLang="ko-KR" dirty="0" smtClean="0">
                <a:latin typeface="+mj-ea"/>
              </a:rPr>
              <a:t>(</a:t>
            </a:r>
            <a:r>
              <a:rPr lang="en-US" altLang="ko-KR" dirty="0" err="1" smtClean="0">
                <a:latin typeface="+mj-ea"/>
              </a:rPr>
              <a:t>Tensorflow</a:t>
            </a:r>
            <a:r>
              <a:rPr lang="en-US" altLang="ko-KR" dirty="0" smtClean="0">
                <a:latin typeface="+mj-ea"/>
              </a:rPr>
              <a:t>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5510"/>
            <a:ext cx="10515600" cy="422033"/>
          </a:xfrm>
        </p:spPr>
        <p:txBody>
          <a:bodyPr>
            <a:noAutofit/>
          </a:bodyPr>
          <a:lstStyle/>
          <a:p>
            <a:r>
              <a:rPr lang="ko-KR" altLang="en-US" sz="2600" dirty="0" err="1" smtClean="0">
                <a:latin typeface="+mn-ea"/>
              </a:rPr>
              <a:t>텐서플로우를</a:t>
            </a:r>
            <a:r>
              <a:rPr lang="ko-KR" altLang="en-US" sz="2600" dirty="0" smtClean="0">
                <a:latin typeface="+mn-ea"/>
              </a:rPr>
              <a:t> 사용한 </a:t>
            </a:r>
            <a:r>
              <a:rPr lang="en-US" altLang="ko-KR" sz="2600" dirty="0" smtClean="0">
                <a:latin typeface="+mn-ea"/>
              </a:rPr>
              <a:t>CNN</a:t>
            </a:r>
            <a:r>
              <a:rPr lang="ko-KR" altLang="en-US" sz="2600" dirty="0" smtClean="0">
                <a:latin typeface="+mn-ea"/>
              </a:rPr>
              <a:t>의 학습 결과</a:t>
            </a:r>
            <a:r>
              <a:rPr lang="en-US" altLang="ko-KR" sz="2600" dirty="0" smtClean="0">
                <a:latin typeface="+mn-ea"/>
              </a:rPr>
              <a:t>(</a:t>
            </a:r>
            <a:r>
              <a:rPr lang="en-US" altLang="ko-KR" sz="2600" dirty="0" err="1" smtClean="0">
                <a:latin typeface="+mn-ea"/>
              </a:rPr>
              <a:t>TensorBoard</a:t>
            </a:r>
            <a:r>
              <a:rPr lang="en-US" altLang="ko-KR" sz="2600" dirty="0" smtClean="0">
                <a:latin typeface="+mn-ea"/>
              </a:rPr>
              <a:t>)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endParaRPr lang="en-US" altLang="ko-KR" sz="24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24" y="1825450"/>
            <a:ext cx="3038475" cy="2057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238" y="1825450"/>
            <a:ext cx="2971800" cy="2019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49699" y="4102657"/>
            <a:ext cx="98130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Filling queue with 20000 CIFAR images before starting to train. This will take a few minutes.</a:t>
            </a:r>
          </a:p>
          <a:p>
            <a:r>
              <a:rPr lang="en-US" altLang="ko-KR" dirty="0"/>
              <a:t>2015-11-04 11:45:45.927302: step 0, loss = 4.68 (2.0 examples/sec; 64.221 sec/batch)</a:t>
            </a:r>
          </a:p>
          <a:p>
            <a:r>
              <a:rPr lang="en-US" altLang="ko-KR" dirty="0"/>
              <a:t>2015-11-04 11:45:49.133065: step 10, loss = 4.66 (533.8 examples/sec; 0.240 sec/batch)</a:t>
            </a:r>
          </a:p>
          <a:p>
            <a:r>
              <a:rPr lang="en-US" altLang="ko-KR" dirty="0"/>
              <a:t>2015-11-04 11:45:51.397710: step 20, loss = 4.64 (597.4 examples/sec; 0.214 sec/batch)</a:t>
            </a:r>
          </a:p>
          <a:p>
            <a:r>
              <a:rPr lang="en-US" altLang="ko-KR" dirty="0"/>
              <a:t>2015-11-04 11:45:54.446850: step 30, loss = 4.62 (391.0 examples/sec; 0.327 sec/batch)</a:t>
            </a:r>
          </a:p>
          <a:p>
            <a:r>
              <a:rPr lang="en-US" altLang="ko-KR" dirty="0"/>
              <a:t>2015-11-04 11:45:57.152676: step 40, loss = 4.61 (430.2 examples/sec; 0.298 sec/batch)</a:t>
            </a:r>
          </a:p>
          <a:p>
            <a:r>
              <a:rPr lang="en-US" altLang="ko-KR" dirty="0"/>
              <a:t>2015-11-04 11:46:00.437717: step 50, loss = 4.59 (406.4 examples/sec; 0.315 sec/batch)</a:t>
            </a:r>
          </a:p>
          <a:p>
            <a:r>
              <a:rPr lang="en-US" altLang="ko-KR" dirty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46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2278" y="365760"/>
            <a:ext cx="10122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AI: What is inside</a:t>
            </a:r>
          </a:p>
          <a:p>
            <a:r>
              <a:rPr lang="en-US" altLang="ko-KR" sz="3600" dirty="0" smtClean="0"/>
              <a:t>Taxonomy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27" y="1750755"/>
            <a:ext cx="11050244" cy="48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91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60" y="588038"/>
            <a:ext cx="8515350" cy="5482956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07086" y="5008806"/>
            <a:ext cx="4132524" cy="1381946"/>
          </a:xfrm>
        </p:spPr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2018</a:t>
            </a:r>
            <a:r>
              <a:rPr lang="ko-KR" altLang="en-US" dirty="0">
                <a:latin typeface="+mn-ea"/>
              </a:rPr>
              <a:t>년 가을학기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게임공학과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이재영</a:t>
            </a:r>
          </a:p>
          <a:p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336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0339"/>
          </a:xfrm>
        </p:spPr>
        <p:txBody>
          <a:bodyPr/>
          <a:lstStyle/>
          <a:p>
            <a:r>
              <a:rPr lang="en-US" altLang="ko-KR" dirty="0" smtClean="0"/>
              <a:t>Turing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45995"/>
            <a:ext cx="7433372" cy="5282049"/>
          </a:xfrm>
        </p:spPr>
        <p:txBody>
          <a:bodyPr>
            <a:noAutofit/>
          </a:bodyPr>
          <a:lstStyle/>
          <a:p>
            <a:r>
              <a:rPr lang="ko-KR" altLang="en-US" sz="2400" dirty="0">
                <a:latin typeface="+mn-ea"/>
              </a:rPr>
              <a:t>기계가 인간과 얼마나 비슷하게 대화할 수 있는지를 기준으로 기계에 지능이 있는지를 판별하고자 하는 </a:t>
            </a:r>
            <a:r>
              <a:rPr lang="ko-KR" altLang="en-US" sz="2400" dirty="0" smtClean="0">
                <a:latin typeface="+mn-ea"/>
              </a:rPr>
              <a:t>테스트</a:t>
            </a:r>
            <a:endParaRPr lang="en-US" altLang="ko-KR" sz="2400" dirty="0" smtClean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앨런 튜링은 </a:t>
            </a:r>
            <a:r>
              <a:rPr lang="en-US" altLang="ko-KR" sz="2400" dirty="0">
                <a:latin typeface="+mn-ea"/>
                <a:hlinkClick r:id="rId2" tooltip="1950년"/>
              </a:rPr>
              <a:t>1950</a:t>
            </a:r>
            <a:r>
              <a:rPr lang="ko-KR" altLang="en-US" sz="2400" dirty="0">
                <a:latin typeface="+mn-ea"/>
                <a:hlinkClick r:id="rId2" tooltip="1950년"/>
              </a:rPr>
              <a:t>년</a:t>
            </a:r>
            <a:r>
              <a:rPr lang="ko-KR" altLang="en-US" sz="2400" dirty="0">
                <a:latin typeface="+mn-ea"/>
              </a:rPr>
              <a:t>에 철학 저널 </a:t>
            </a:r>
            <a:r>
              <a:rPr lang="en-US" altLang="ko-KR" sz="2400" i="1" dirty="0">
                <a:latin typeface="+mn-ea"/>
              </a:rPr>
              <a:t>Mind</a:t>
            </a:r>
            <a:r>
              <a:rPr lang="en-US" altLang="ko-KR" sz="2400" dirty="0">
                <a:latin typeface="+mn-ea"/>
              </a:rPr>
              <a:t> </a:t>
            </a:r>
            <a:r>
              <a:rPr lang="ko-KR" altLang="en-US" sz="2400" dirty="0">
                <a:latin typeface="+mn-ea"/>
              </a:rPr>
              <a:t>에 발표한 </a:t>
            </a:r>
            <a:r>
              <a:rPr lang="en-US" altLang="ko-KR" sz="2400" i="1" dirty="0">
                <a:latin typeface="+mn-ea"/>
              </a:rPr>
              <a:t>Computing Machinery and Intelligence</a:t>
            </a:r>
            <a:r>
              <a:rPr lang="en-US" altLang="ko-KR" sz="2400" dirty="0">
                <a:latin typeface="+mn-ea"/>
              </a:rPr>
              <a:t> </a:t>
            </a:r>
            <a:r>
              <a:rPr lang="ko-KR" altLang="en-US" sz="2400" dirty="0">
                <a:latin typeface="+mn-ea"/>
              </a:rPr>
              <a:t>에서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en-US" altLang="ko-KR" sz="2400" dirty="0">
                <a:latin typeface="+mn-ea"/>
              </a:rPr>
              <a:t>"</a:t>
            </a:r>
            <a:r>
              <a:rPr lang="ko-KR" altLang="en-US" sz="2400" dirty="0">
                <a:latin typeface="+mn-ea"/>
              </a:rPr>
              <a:t>컴퓨터로부터의 반응을 인간과 구별할 수 없다면 컴퓨터는 생각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사고</a:t>
            </a:r>
            <a:r>
              <a:rPr lang="en-US" altLang="ko-KR" sz="2400" dirty="0">
                <a:latin typeface="+mn-ea"/>
              </a:rPr>
              <a:t>, thinking)</a:t>
            </a:r>
            <a:r>
              <a:rPr lang="ko-KR" altLang="en-US" sz="2400" dirty="0">
                <a:latin typeface="+mn-ea"/>
              </a:rPr>
              <a:t>할 수 있는 것</a:t>
            </a:r>
            <a:r>
              <a:rPr lang="en-US" altLang="ko-KR" sz="2400" dirty="0">
                <a:latin typeface="+mn-ea"/>
              </a:rPr>
              <a:t>"</a:t>
            </a:r>
            <a:r>
              <a:rPr lang="ko-KR" altLang="en-US" sz="2400" dirty="0" smtClean="0">
                <a:latin typeface="+mn-ea"/>
              </a:rPr>
              <a:t>이라고 주장</a:t>
            </a:r>
            <a:endParaRPr lang="en-US" altLang="ko-KR" sz="2400" dirty="0" smtClean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  <a:hlinkClick r:id="rId3" tooltip="1990년"/>
              </a:rPr>
              <a:t>1990</a:t>
            </a:r>
            <a:r>
              <a:rPr lang="ko-KR" altLang="en-US" sz="2400" dirty="0">
                <a:latin typeface="+mn-ea"/>
                <a:hlinkClick r:id="rId3" tooltip="1990년"/>
              </a:rPr>
              <a:t>년</a:t>
            </a:r>
            <a:r>
              <a:rPr lang="ko-KR" altLang="en-US" sz="2400" dirty="0">
                <a:latin typeface="+mn-ea"/>
              </a:rPr>
              <a:t>에 </a:t>
            </a:r>
            <a:r>
              <a:rPr lang="ko-KR" altLang="en-US" sz="2400" dirty="0">
                <a:latin typeface="+mn-ea"/>
                <a:hlinkClick r:id="rId4" tooltip="휴 뢰브너 (없는 문서)"/>
              </a:rPr>
              <a:t>휴 </a:t>
            </a:r>
            <a:r>
              <a:rPr lang="ko-KR" altLang="en-US" sz="2400" dirty="0" err="1">
                <a:latin typeface="+mn-ea"/>
                <a:hlinkClick r:id="rId4" tooltip="휴 뢰브너 (없는 문서)"/>
              </a:rPr>
              <a:t>뢰브너</a:t>
            </a:r>
            <a:r>
              <a:rPr lang="en-US" altLang="ko-KR" sz="2400" dirty="0">
                <a:latin typeface="+mn-ea"/>
              </a:rPr>
              <a:t>(Hugh </a:t>
            </a:r>
            <a:r>
              <a:rPr lang="en-US" altLang="ko-KR" sz="2400" dirty="0" err="1">
                <a:latin typeface="+mn-ea"/>
              </a:rPr>
              <a:t>Loebner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는 </a:t>
            </a:r>
            <a:r>
              <a:rPr lang="ko-KR" altLang="en-US" sz="2400" u="sng" dirty="0">
                <a:latin typeface="+mn-ea"/>
                <a:hlinkClick r:id="rId5" tooltip="케임브리지 행동 연구 센터 (없는 문서)"/>
              </a:rPr>
              <a:t>케임브리지 행동 연구 센터</a:t>
            </a:r>
            <a:r>
              <a:rPr lang="en-US" altLang="ko-KR" sz="2400" dirty="0">
                <a:latin typeface="+mn-ea"/>
              </a:rPr>
              <a:t>(The Cambridge Center for Behavioral Studies)</a:t>
            </a:r>
            <a:r>
              <a:rPr lang="ko-KR" altLang="en-US" sz="2400" dirty="0">
                <a:latin typeface="+mn-ea"/>
              </a:rPr>
              <a:t>와 공동으로 튜링 테스트를 구현하는 대회와 </a:t>
            </a:r>
            <a:r>
              <a:rPr lang="ko-KR" altLang="en-US" sz="2400" dirty="0" err="1">
                <a:latin typeface="+mn-ea"/>
              </a:rPr>
              <a:t>뢰브너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상을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만듦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572" y="1135464"/>
            <a:ext cx="3675918" cy="46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744" y="164176"/>
            <a:ext cx="3119235" cy="20263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1875"/>
          </a:xfrm>
        </p:spPr>
        <p:txBody>
          <a:bodyPr/>
          <a:lstStyle/>
          <a:p>
            <a:r>
              <a:rPr lang="en-US" altLang="ko-KR" dirty="0" smtClean="0"/>
              <a:t>Strong AI vs. Weak AI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약 인공지능</a:t>
            </a:r>
            <a:endParaRPr lang="en-US" altLang="ko-KR" dirty="0" smtClean="0">
              <a:latin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i="1" dirty="0" smtClean="0">
                <a:latin typeface="+mn-ea"/>
              </a:rPr>
              <a:t>바둑</a:t>
            </a:r>
            <a:r>
              <a:rPr lang="ko-KR" altLang="en-US" dirty="0" smtClean="0">
                <a:latin typeface="+mn-ea"/>
              </a:rPr>
              <a:t>과 </a:t>
            </a:r>
            <a:r>
              <a:rPr lang="ko-KR" altLang="en-US" i="1" dirty="0">
                <a:latin typeface="+mn-ea"/>
              </a:rPr>
              <a:t>폐암 </a:t>
            </a:r>
            <a:r>
              <a:rPr lang="en-US" altLang="ko-KR" i="1" dirty="0">
                <a:latin typeface="+mn-ea"/>
              </a:rPr>
              <a:t>x-ray </a:t>
            </a:r>
            <a:r>
              <a:rPr lang="ko-KR" altLang="en-US" i="1" dirty="0">
                <a:latin typeface="+mn-ea"/>
              </a:rPr>
              <a:t>사진 판독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i="1" dirty="0">
                <a:latin typeface="+mn-ea"/>
              </a:rPr>
              <a:t>사람 얼굴 구별</a:t>
            </a:r>
            <a:r>
              <a:rPr lang="ko-KR" altLang="en-US" dirty="0">
                <a:latin typeface="+mn-ea"/>
              </a:rPr>
              <a:t> 등 </a:t>
            </a:r>
            <a:r>
              <a:rPr lang="ko-KR" altLang="en-US" u="sng" dirty="0">
                <a:latin typeface="+mn-ea"/>
              </a:rPr>
              <a:t>특정 분야의 일만 할 수 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어떤 문제를 실제로 사고하거나 해결할 수는 없는 컴퓨터 기반의 인공적인 지능</a:t>
            </a:r>
            <a:endParaRPr lang="en-US" altLang="ko-KR" dirty="0" smtClean="0">
              <a:latin typeface="+mn-ea"/>
            </a:endParaRPr>
          </a:p>
          <a:p>
            <a:pPr marL="457200" lvl="1" indent="0">
              <a:buNone/>
            </a:pP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강 인공지능</a:t>
            </a:r>
            <a:endParaRPr lang="en-US" altLang="ko-KR" dirty="0" smtClean="0">
              <a:latin typeface="+mn-ea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ko-KR" altLang="en-US" dirty="0">
                <a:latin typeface="+mn-ea"/>
              </a:rPr>
              <a:t>인간의 사고와 같이 컴퓨터 프로그램이 행동하고 사고하는 </a:t>
            </a:r>
            <a:r>
              <a:rPr lang="ko-KR" altLang="en-US" u="sng" dirty="0">
                <a:latin typeface="+mn-ea"/>
              </a:rPr>
              <a:t>인간형 인공지능</a:t>
            </a:r>
            <a:r>
              <a:rPr lang="en-US" altLang="ko-KR" dirty="0">
                <a:latin typeface="+mn-ea"/>
              </a:rPr>
              <a:t>.</a:t>
            </a:r>
          </a:p>
          <a:p>
            <a:pPr marL="914400" lvl="1" indent="-457200">
              <a:buFont typeface="+mj-lt"/>
              <a:buAutoNum type="alphaUcPeriod"/>
            </a:pPr>
            <a:r>
              <a:rPr lang="ko-KR" altLang="en-US" dirty="0">
                <a:latin typeface="+mn-ea"/>
              </a:rPr>
              <a:t>인간과 다른 형태의 </a:t>
            </a:r>
            <a:r>
              <a:rPr lang="ko-KR" altLang="en-US" u="sng" dirty="0">
                <a:latin typeface="+mn-ea"/>
              </a:rPr>
              <a:t>지각과 사고 추론을 발전시키는 컴퓨터 프로그램</a:t>
            </a:r>
            <a:r>
              <a:rPr lang="ko-KR" altLang="en-US" dirty="0">
                <a:latin typeface="+mn-ea"/>
              </a:rPr>
              <a:t>인 </a:t>
            </a:r>
            <a:r>
              <a:rPr lang="ko-KR" altLang="en-US" dirty="0" smtClean="0">
                <a:latin typeface="+mn-ea"/>
              </a:rPr>
              <a:t>비 인간형 </a:t>
            </a:r>
            <a:r>
              <a:rPr lang="ko-KR" altLang="en-US" dirty="0">
                <a:latin typeface="+mn-ea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1546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56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로봇과 인공지능의 </a:t>
            </a:r>
            <a:r>
              <a:rPr lang="ko-KR" altLang="en-US" dirty="0" smtClean="0"/>
              <a:t>차이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35946"/>
            <a:ext cx="10515600" cy="2039080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+mn-ea"/>
              </a:rPr>
              <a:t>인공지능은 </a:t>
            </a:r>
            <a:r>
              <a:rPr lang="ko-KR" altLang="en-US" sz="2400" dirty="0">
                <a:latin typeface="+mn-ea"/>
                <a:hlinkClick r:id="rId2" tooltip="소프트웨어"/>
              </a:rPr>
              <a:t>소프트웨어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정신</a:t>
            </a:r>
            <a:r>
              <a:rPr lang="en-US" altLang="ko-KR" sz="2400" dirty="0">
                <a:latin typeface="+mn-ea"/>
              </a:rPr>
              <a:t>), </a:t>
            </a:r>
            <a:r>
              <a:rPr lang="ko-KR" altLang="en-US" sz="2400" dirty="0">
                <a:latin typeface="+mn-ea"/>
              </a:rPr>
              <a:t>로봇은 </a:t>
            </a:r>
            <a:r>
              <a:rPr lang="ko-KR" altLang="en-US" sz="2400" dirty="0">
                <a:latin typeface="+mn-ea"/>
                <a:hlinkClick r:id="rId3" tooltip="하드웨어"/>
              </a:rPr>
              <a:t>하드웨어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육체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이다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인공지능은 컴퓨터과학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로봇은 기계공학과 전자공학의 영역이다</a:t>
            </a:r>
            <a:r>
              <a:rPr lang="en-US" altLang="ko-KR" sz="2400" dirty="0">
                <a:latin typeface="+mn-ea"/>
              </a:rPr>
              <a:t>. </a:t>
            </a:r>
            <a:r>
              <a:rPr lang="ko-KR" altLang="en-US" sz="2400" dirty="0" err="1">
                <a:latin typeface="+mn-ea"/>
                <a:hlinkClick r:id="rId4" tooltip="휴머노이드"/>
              </a:rPr>
              <a:t>휴머노이드</a:t>
            </a:r>
            <a:r>
              <a:rPr lang="ko-KR" altLang="en-US" sz="2400" dirty="0" err="1">
                <a:latin typeface="+mn-ea"/>
              </a:rPr>
              <a:t>처럼</a:t>
            </a:r>
            <a:r>
              <a:rPr lang="ko-KR" altLang="en-US" sz="2400" dirty="0">
                <a:latin typeface="+mn-ea"/>
              </a:rPr>
              <a:t> 지능을 가진 로봇을 만드는 때에는 두 분야가 협력하는 것이 </a:t>
            </a:r>
            <a:r>
              <a:rPr lang="ko-KR" altLang="en-US" sz="2400" dirty="0" smtClean="0">
                <a:latin typeface="+mn-ea"/>
              </a:rPr>
              <a:t>일반적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688" y="3275025"/>
            <a:ext cx="4853354" cy="33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6" y="1654328"/>
            <a:ext cx="8016890" cy="5203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278" y="365760"/>
            <a:ext cx="10122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AI: What is inside</a:t>
            </a:r>
          </a:p>
          <a:p>
            <a:r>
              <a:rPr lang="en-US" altLang="ko-KR" sz="3600" dirty="0" smtClean="0"/>
              <a:t>Taxonomy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3225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729" y="2152233"/>
            <a:ext cx="3992545" cy="15970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387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인공지능의 요소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276140"/>
            <a:ext cx="10858081" cy="4963886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latin typeface="+mn-ea"/>
              </a:rPr>
              <a:t>지식 표현</a:t>
            </a:r>
            <a:r>
              <a:rPr lang="en-US" altLang="ko-KR" dirty="0" smtClean="0">
                <a:latin typeface="+mn-ea"/>
              </a:rPr>
              <a:t>(Knowledge Representation)</a:t>
            </a: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ko-KR" altLang="en-US" dirty="0">
                <a:latin typeface="+mn-ea"/>
              </a:rPr>
              <a:t>지식 </a:t>
            </a:r>
            <a:r>
              <a:rPr lang="en-US" altLang="ko-KR" dirty="0">
                <a:latin typeface="+mn-ea"/>
              </a:rPr>
              <a:t>(knowledge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을 </a:t>
            </a:r>
            <a:r>
              <a:rPr lang="ko-KR" altLang="en-US" dirty="0">
                <a:latin typeface="+mn-ea"/>
              </a:rPr>
              <a:t>컴퓨터와 사람이 동시에 이해할 수 있는 형태로 나타내는 </a:t>
            </a:r>
            <a:r>
              <a:rPr lang="ko-KR" altLang="en-US" dirty="0" smtClean="0">
                <a:latin typeface="+mn-ea"/>
              </a:rPr>
              <a:t>것</a:t>
            </a:r>
            <a:endParaRPr lang="en-US" altLang="ko-KR" dirty="0" smtClean="0">
              <a:latin typeface="+mn-ea"/>
            </a:endParaRP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ko-KR" altLang="en-US" dirty="0" smtClean="0">
                <a:latin typeface="+mn-ea"/>
              </a:rPr>
              <a:t>표현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방법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  <a:hlinkClick r:id="rId3"/>
              </a:rPr>
              <a:t>논리 </a:t>
            </a:r>
            <a:r>
              <a:rPr lang="en-US" altLang="ko-KR" b="1" dirty="0">
                <a:latin typeface="+mn-ea"/>
                <a:hlinkClick r:id="rId3"/>
              </a:rPr>
              <a:t>(Logic)</a:t>
            </a:r>
            <a:r>
              <a:rPr lang="en-US" altLang="ko-KR" b="1" dirty="0">
                <a:latin typeface="+mn-ea"/>
              </a:rPr>
              <a:t> : </a:t>
            </a:r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hlinkClick r:id="rId4"/>
              </a:rPr>
              <a:t>Propositional </a:t>
            </a:r>
            <a:r>
              <a:rPr lang="en-US" altLang="ko-KR" b="1" u="sng" dirty="0" smtClean="0">
                <a:solidFill>
                  <a:schemeClr val="accent1">
                    <a:lumMod val="75000"/>
                  </a:schemeClr>
                </a:solidFill>
                <a:latin typeface="+mn-ea"/>
                <a:hlinkClick r:id="rId4"/>
              </a:rPr>
              <a:t>log</a:t>
            </a:r>
            <a:r>
              <a:rPr lang="en-US" altLang="ko-KR" b="1" u="sng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ic</a:t>
            </a:r>
            <a:endParaRPr lang="en-US" altLang="ko-KR" u="sng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lvl="1"/>
            <a:r>
              <a:rPr lang="ko-KR" altLang="en-US" b="1" dirty="0" err="1">
                <a:latin typeface="+mn-ea"/>
                <a:hlinkClick r:id="rId5"/>
              </a:rPr>
              <a:t>의미망</a:t>
            </a:r>
            <a:r>
              <a:rPr lang="ko-KR" altLang="en-US" b="1" dirty="0">
                <a:latin typeface="+mn-ea"/>
                <a:hlinkClick r:id="rId5"/>
              </a:rPr>
              <a:t> </a:t>
            </a:r>
            <a:r>
              <a:rPr lang="en-US" altLang="ko-KR" b="1" dirty="0">
                <a:latin typeface="+mn-ea"/>
                <a:hlinkClick r:id="rId5"/>
              </a:rPr>
              <a:t>(Semantic Network)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b="1" dirty="0">
                <a:latin typeface="+mn-ea"/>
                <a:hlinkClick r:id="rId6"/>
              </a:rPr>
              <a:t>프레임 </a:t>
            </a:r>
            <a:r>
              <a:rPr lang="en-US" altLang="ko-KR" b="1" dirty="0">
                <a:latin typeface="+mn-ea"/>
                <a:hlinkClick r:id="rId6"/>
              </a:rPr>
              <a:t>(Frame)</a:t>
            </a:r>
            <a:r>
              <a:rPr lang="en-US" altLang="ko-KR" b="1" dirty="0">
                <a:latin typeface="+mn-ea"/>
              </a:rPr>
              <a:t> : </a:t>
            </a:r>
            <a:r>
              <a:rPr lang="ko-KR" altLang="en-US" b="1" dirty="0">
                <a:latin typeface="+mn-ea"/>
              </a:rPr>
              <a:t>객체지향 </a:t>
            </a:r>
            <a:r>
              <a:rPr lang="en-US" altLang="ko-KR" b="1" dirty="0">
                <a:latin typeface="+mn-ea"/>
              </a:rPr>
              <a:t>(object oriented</a:t>
            </a:r>
            <a:r>
              <a:rPr lang="en-US" altLang="ko-KR" b="1" dirty="0" smtClean="0">
                <a:latin typeface="+mn-ea"/>
              </a:rPr>
              <a:t>)</a:t>
            </a:r>
          </a:p>
          <a:p>
            <a:pPr lvl="1"/>
            <a:r>
              <a:rPr lang="ko-KR" altLang="en-US" b="1" dirty="0" err="1" smtClean="0">
                <a:solidFill>
                  <a:srgbClr val="0066FF"/>
                </a:solidFill>
                <a:latin typeface="+mn-ea"/>
                <a:hlinkClick r:id="rId7"/>
              </a:rPr>
              <a:t>생성규칙</a:t>
            </a:r>
            <a:r>
              <a:rPr lang="ko-KR" altLang="en-US" b="1" dirty="0" smtClean="0">
                <a:solidFill>
                  <a:srgbClr val="0066FF"/>
                </a:solidFill>
                <a:latin typeface="+mn-ea"/>
                <a:hlinkClick r:id="rId7"/>
              </a:rPr>
              <a:t> </a:t>
            </a:r>
            <a:r>
              <a:rPr lang="en-US" altLang="ko-KR" b="1" dirty="0" smtClean="0">
                <a:solidFill>
                  <a:srgbClr val="0066FF"/>
                </a:solidFill>
                <a:latin typeface="+mn-ea"/>
                <a:hlinkClick r:id="rId7"/>
              </a:rPr>
              <a:t>(Production Rule)</a:t>
            </a:r>
            <a:r>
              <a:rPr lang="en-US" altLang="ko-KR" b="1" dirty="0" smtClean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: Rule-based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b="1" dirty="0" smtClean="0">
                <a:solidFill>
                  <a:srgbClr val="0066FF"/>
                </a:solidFill>
                <a:latin typeface="+mn-ea"/>
                <a:hlinkClick r:id="rId8"/>
              </a:rPr>
              <a:t>합성 </a:t>
            </a:r>
            <a:r>
              <a:rPr lang="en-US" altLang="ko-KR" b="1" dirty="0" smtClean="0">
                <a:solidFill>
                  <a:srgbClr val="0066FF"/>
                </a:solidFill>
                <a:latin typeface="+mn-ea"/>
                <a:hlinkClick r:id="rId8"/>
              </a:rPr>
              <a:t>(Hybrid)</a:t>
            </a:r>
            <a:r>
              <a:rPr lang="en-US" altLang="ko-KR" b="1" dirty="0" smtClean="0">
                <a:latin typeface="+mn-ea"/>
              </a:rPr>
              <a:t> : rule + object oriented</a:t>
            </a:r>
          </a:p>
          <a:p>
            <a:pPr marL="457200" lvl="1" indent="0">
              <a:buNone/>
            </a:pPr>
            <a:endParaRPr lang="en-US" altLang="ko-KR" b="1" dirty="0" smtClean="0">
              <a:latin typeface="+mn-ea"/>
            </a:endParaRPr>
          </a:p>
          <a:p>
            <a:pPr lvl="1"/>
            <a:r>
              <a:rPr lang="ko-KR" altLang="en-US" b="1" dirty="0" err="1" smtClean="0">
                <a:solidFill>
                  <a:srgbClr val="0066FF"/>
                </a:solidFill>
                <a:latin typeface="+mn-ea"/>
              </a:rPr>
              <a:t>인공신경망</a:t>
            </a:r>
            <a:r>
              <a:rPr lang="ko-KR" altLang="en-US" b="1" dirty="0" smtClean="0">
                <a:solidFill>
                  <a:srgbClr val="0066FF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rgbClr val="0066FF"/>
                </a:solidFill>
                <a:latin typeface="+mn-ea"/>
              </a:rPr>
              <a:t>(Artificial Neural Network)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조정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가능한 가중치들의 집합</a:t>
            </a:r>
            <a:r>
              <a:rPr lang="en-US" altLang="ko-KR" b="1" dirty="0" smtClean="0">
                <a:latin typeface="+mn-ea"/>
              </a:rPr>
              <a:t>,</a:t>
            </a:r>
          </a:p>
          <a:p>
            <a:pPr marL="457200" lvl="1" indent="0">
              <a:buNone/>
            </a:pPr>
            <a:r>
              <a:rPr lang="en-US" altLang="ko-KR" b="1" dirty="0" smtClean="0">
                <a:latin typeface="+mn-ea"/>
              </a:rPr>
              <a:t>							 </a:t>
            </a:r>
            <a:r>
              <a:rPr lang="ko-KR" altLang="en-US" b="1" dirty="0" err="1" smtClean="0">
                <a:latin typeface="+mn-ea"/>
              </a:rPr>
              <a:t>심층학습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(Deep Learning)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3780" y="3822689"/>
            <a:ext cx="2607494" cy="1376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7580" y="4235068"/>
            <a:ext cx="1906200" cy="8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6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1819</Words>
  <Application>Microsoft Office PowerPoint</Application>
  <PresentationFormat>와이드스크린</PresentationFormat>
  <Paragraphs>307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Cambria Math</vt:lpstr>
      <vt:lpstr>Wingdings</vt:lpstr>
      <vt:lpstr>Office 테마</vt:lpstr>
      <vt:lpstr>인공지능(AI)</vt:lpstr>
      <vt:lpstr>인공지능(Artificial Intelligence)의 정의</vt:lpstr>
      <vt:lpstr>지능(Intelligence)의 필요성</vt:lpstr>
      <vt:lpstr>PowerPoint 프레젠테이션</vt:lpstr>
      <vt:lpstr>Turing test</vt:lpstr>
      <vt:lpstr>Strong AI vs. Weak AI</vt:lpstr>
      <vt:lpstr>로봇과 인공지능의 차이</vt:lpstr>
      <vt:lpstr>PowerPoint 프레젠테이션</vt:lpstr>
      <vt:lpstr>인공지능의 요소</vt:lpstr>
      <vt:lpstr>인공지능의 요소</vt:lpstr>
      <vt:lpstr>인공지능의 요소</vt:lpstr>
      <vt:lpstr>인공지능의 요소</vt:lpstr>
      <vt:lpstr>인공지능의 목적</vt:lpstr>
      <vt:lpstr>인공지능의 목적</vt:lpstr>
      <vt:lpstr>인공지능의 목적</vt:lpstr>
      <vt:lpstr>인공지능의 목적</vt:lpstr>
      <vt:lpstr>인공지능의 목적</vt:lpstr>
      <vt:lpstr>현실의 인공지능</vt:lpstr>
      <vt:lpstr>현실의 인공지능</vt:lpstr>
      <vt:lpstr>각종 창작물에 등장하는 인공지능</vt:lpstr>
      <vt:lpstr>PowerPoint 프레젠테이션</vt:lpstr>
      <vt:lpstr>PowerPoint 프레젠테이션</vt:lpstr>
      <vt:lpstr>PowerPoint 프레젠테이션</vt:lpstr>
      <vt:lpstr>Big Data</vt:lpstr>
      <vt:lpstr>Characteristics of Big Data</vt:lpstr>
      <vt:lpstr>딥러닝(Deep Learning)</vt:lpstr>
      <vt:lpstr>인공 뉴론(Artificial Neuron)</vt:lpstr>
      <vt:lpstr>텐서플로우(Tensorflow)</vt:lpstr>
      <vt:lpstr>텐서플로우(Tensorflow)</vt:lpstr>
      <vt:lpstr>텐서플로우(Tensorflow) 예제</vt:lpstr>
      <vt:lpstr>텐서플로우(Tensorflow) 예제</vt:lpstr>
      <vt:lpstr>텐서플로우(Tensorflow)</vt:lpstr>
      <vt:lpstr>PowerPoint 프레젠테이션</vt:lpstr>
      <vt:lpstr>PowerPoint 프레젠테이션</vt:lpstr>
      <vt:lpstr>텐서플로우(Tensorflow)</vt:lpstr>
      <vt:lpstr>PowerPoint 프레젠테이션</vt:lpstr>
      <vt:lpstr>PowerPoint 프레젠테이션</vt:lpstr>
      <vt:lpstr>텐서플로우(Tensorflow)</vt:lpstr>
      <vt:lpstr>텐서플로우(Tensorflow)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</dc:title>
  <dc:creator>jylee</dc:creator>
  <cp:lastModifiedBy>Windows 사용자</cp:lastModifiedBy>
  <cp:revision>94</cp:revision>
  <dcterms:created xsi:type="dcterms:W3CDTF">2017-06-18T09:55:40Z</dcterms:created>
  <dcterms:modified xsi:type="dcterms:W3CDTF">2018-08-28T10:26:14Z</dcterms:modified>
</cp:coreProperties>
</file>